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1"/>
  </p:notesMasterIdLst>
  <p:sldIdLst>
    <p:sldId id="256" r:id="rId2"/>
    <p:sldId id="257" r:id="rId3"/>
    <p:sldId id="263" r:id="rId4"/>
    <p:sldId id="258" r:id="rId5"/>
    <p:sldId id="262" r:id="rId6"/>
    <p:sldId id="259" r:id="rId7"/>
    <p:sldId id="261"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60" r:id="rId30"/>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92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E3B01F5-B107-425D-B1FA-B651AA8CE330}" type="datetimeFigureOut">
              <a:rPr lang="it-IT" smtClean="0"/>
              <a:pPr/>
              <a:t>30/04/2020</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8C0A91-B54A-45AA-B499-0630E47EB0EF}" type="slidenum">
              <a:rPr lang="it-IT" smtClean="0"/>
              <a:pPr/>
              <a:t>‹N›</a:t>
            </a:fld>
            <a:endParaRPr lang="it-I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bg>
      <p:bgRef idx="1002">
        <a:schemeClr val="bg2"/>
      </p:bgRef>
    </p:bg>
    <p:spTree>
      <p:nvGrpSpPr>
        <p:cNvPr id="1" name=""/>
        <p:cNvGrpSpPr/>
        <p:nvPr/>
      </p:nvGrpSpPr>
      <p:grpSpPr>
        <a:xfrm>
          <a:off x="0" y="0"/>
          <a:ext cx="0" cy="0"/>
          <a:chOff x="0" y="0"/>
          <a:chExt cx="0" cy="0"/>
        </a:xfrm>
      </p:grpSpPr>
      <p:sp>
        <p:nvSpPr>
          <p:cNvPr id="9" name="Titolo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it-IT" smtClean="0"/>
              <a:t>Fare clic per modificare lo stile del titolo</a:t>
            </a:r>
            <a:endParaRPr kumimoji="0" lang="en-US"/>
          </a:p>
        </p:txBody>
      </p:sp>
      <p:sp>
        <p:nvSpPr>
          <p:cNvPr id="17" name="Sottotitolo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smtClean="0"/>
              <a:t>Fare clic per modificare lo stile del sottotitolo dello schema</a:t>
            </a:r>
            <a:endParaRPr kumimoji="0" lang="en-US"/>
          </a:p>
        </p:txBody>
      </p:sp>
      <p:sp>
        <p:nvSpPr>
          <p:cNvPr id="30" name="Segnaposto data 29"/>
          <p:cNvSpPr>
            <a:spLocks noGrp="1"/>
          </p:cNvSpPr>
          <p:nvPr>
            <p:ph type="dt" sz="half" idx="10"/>
          </p:nvPr>
        </p:nvSpPr>
        <p:spPr/>
        <p:txBody>
          <a:bodyPr/>
          <a:lstStyle/>
          <a:p>
            <a:fld id="{95AA7675-63FC-458A-B4FD-09F4D45D088F}" type="datetime1">
              <a:rPr lang="it-IT" smtClean="0"/>
              <a:pPr/>
              <a:t>30/04/2020</a:t>
            </a:fld>
            <a:endParaRPr lang="it-IT"/>
          </a:p>
        </p:txBody>
      </p:sp>
      <p:sp>
        <p:nvSpPr>
          <p:cNvPr id="19" name="Segnaposto piè di pagina 18"/>
          <p:cNvSpPr>
            <a:spLocks noGrp="1"/>
          </p:cNvSpPr>
          <p:nvPr>
            <p:ph type="ftr" sz="quarter" idx="11"/>
          </p:nvPr>
        </p:nvSpPr>
        <p:spPr/>
        <p:txBody>
          <a:bodyPr/>
          <a:lstStyle/>
          <a:p>
            <a:endParaRPr lang="it-IT"/>
          </a:p>
        </p:txBody>
      </p:sp>
      <p:sp>
        <p:nvSpPr>
          <p:cNvPr id="27" name="Segnaposto numero diapositiva 26"/>
          <p:cNvSpPr>
            <a:spLocks noGrp="1"/>
          </p:cNvSpPr>
          <p:nvPr>
            <p:ph type="sldNum" sz="quarter" idx="12"/>
          </p:nvPr>
        </p:nvSpPr>
        <p:spPr/>
        <p:txBody>
          <a:bodyPr/>
          <a:lstStyle/>
          <a:p>
            <a:fld id="{EC9263FF-37B1-4CC4-B446-85AE08A7B485}" type="slidenum">
              <a:rPr lang="it-IT" smtClean="0"/>
              <a:pPr/>
              <a:t>‹N›</a:t>
            </a:fld>
            <a:endParaRPr lang="it-IT"/>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3929CAE0-B650-4330-A60D-67283E09A647}" type="datetime1">
              <a:rPr lang="it-IT" smtClean="0"/>
              <a:pPr/>
              <a:t>30/04/2020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C9263FF-37B1-4CC4-B446-85AE08A7B485}"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914401"/>
            <a:ext cx="2057400" cy="5211763"/>
          </a:xfrm>
        </p:spPr>
        <p:txBody>
          <a:bodyPr vert="eaVer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457200" y="914401"/>
            <a:ext cx="6019800" cy="5211763"/>
          </a:xfrm>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FBDB52AA-B1B0-44AC-AC4A-6053FA96D1DD}" type="datetime1">
              <a:rPr lang="it-IT" smtClean="0"/>
              <a:pPr/>
              <a:t>30/04/2020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C9263FF-37B1-4CC4-B446-85AE08A7B485}"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contenuto 2"/>
          <p:cNvSpPr>
            <a:spLocks noGrp="1"/>
          </p:cNvSpPr>
          <p:nvPr>
            <p:ph idx="1"/>
          </p:nvPr>
        </p:nvSpPr>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4872584E-BA8D-42EE-8DB5-90C38D5B72DF}" type="datetime1">
              <a:rPr lang="it-IT" smtClean="0"/>
              <a:pPr/>
              <a:t>30/04/2020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C9263FF-37B1-4CC4-B446-85AE08A7B485}"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bg>
      <p:bgRef idx="1002">
        <a:schemeClr val="bg2"/>
      </p:bgRef>
    </p:bg>
    <p:spTree>
      <p:nvGrpSpPr>
        <p:cNvPr id="1" name=""/>
        <p:cNvGrpSpPr/>
        <p:nvPr/>
      </p:nvGrpSpPr>
      <p:grpSpPr>
        <a:xfrm>
          <a:off x="0" y="0"/>
          <a:ext cx="0" cy="0"/>
          <a:chOff x="0" y="0"/>
          <a:chExt cx="0" cy="0"/>
        </a:xfrm>
      </p:grpSpPr>
      <p:sp>
        <p:nvSpPr>
          <p:cNvPr id="2" name="Titolo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smtClean="0"/>
              <a:t>Fare clic per modificare stili del testo dello schema</a:t>
            </a:r>
          </a:p>
        </p:txBody>
      </p:sp>
      <p:sp>
        <p:nvSpPr>
          <p:cNvPr id="4" name="Segnaposto data 3"/>
          <p:cNvSpPr>
            <a:spLocks noGrp="1"/>
          </p:cNvSpPr>
          <p:nvPr>
            <p:ph type="dt" sz="half" idx="10"/>
          </p:nvPr>
        </p:nvSpPr>
        <p:spPr/>
        <p:txBody>
          <a:bodyPr/>
          <a:lstStyle/>
          <a:p>
            <a:fld id="{EB649370-927F-4EDF-A6FB-CC608C25A11E}" type="datetime1">
              <a:rPr lang="it-IT" smtClean="0"/>
              <a:pPr/>
              <a:t>30/04/2020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C9263FF-37B1-4CC4-B446-85AE08A7B485}" type="slidenum">
              <a:rPr lang="it-IT" smtClean="0"/>
              <a:pPr/>
              <a:t>‹N›</a:t>
            </a:fld>
            <a:endParaRPr lang="it-IT"/>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a:xfrm>
            <a:off x="457200" y="704088"/>
            <a:ext cx="8229600" cy="1143000"/>
          </a:xfrm>
        </p:spPr>
        <p:txBody>
          <a:bodyPr/>
          <a:lstStyle/>
          <a:p>
            <a:r>
              <a:rPr kumimoji="0" lang="it-IT" smtClean="0"/>
              <a:t>Fare clic per modificare lo stile del titolo</a:t>
            </a:r>
            <a:endParaRPr kumimoji="0" lang="en-US"/>
          </a:p>
        </p:txBody>
      </p:sp>
      <p:sp>
        <p:nvSpPr>
          <p:cNvPr id="3" name="Segnaposto contenuto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contenuto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p>
            <a:fld id="{A3FDB214-DAC3-41CB-BFFD-89D67E210643}" type="datetime1">
              <a:rPr lang="it-IT" smtClean="0"/>
              <a:pPr/>
              <a:t>30/04/2020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C9263FF-37B1-4CC4-B446-85AE08A7B485}"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704088"/>
            <a:ext cx="8229600" cy="1143000"/>
          </a:xfrm>
        </p:spPr>
        <p:txBody>
          <a:bodyPr tIns="45720" anchor="b"/>
          <a:lstStyle>
            <a:lvl1pPr>
              <a:defRPr/>
            </a:lvl1pPr>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4" name="Segnaposto testo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5" name="Segnaposto contenuto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6" name="Segnaposto contenuto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7" name="Segnaposto data 6"/>
          <p:cNvSpPr>
            <a:spLocks noGrp="1"/>
          </p:cNvSpPr>
          <p:nvPr>
            <p:ph type="dt" sz="half" idx="10"/>
          </p:nvPr>
        </p:nvSpPr>
        <p:spPr/>
        <p:txBody>
          <a:bodyPr/>
          <a:lstStyle/>
          <a:p>
            <a:fld id="{4FB17899-91B1-4B5A-BF1E-ECD3AAA9D5DF}" type="datetime1">
              <a:rPr lang="it-IT" smtClean="0"/>
              <a:pPr/>
              <a:t>30/04/2020</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EC9263FF-37B1-4CC4-B446-85AE08A7B485}"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it-IT" smtClean="0"/>
              <a:t>Fare clic per modificare lo stile del titolo</a:t>
            </a:r>
            <a:endParaRPr kumimoji="0" lang="en-US"/>
          </a:p>
        </p:txBody>
      </p:sp>
      <p:sp>
        <p:nvSpPr>
          <p:cNvPr id="3" name="Segnaposto data 2"/>
          <p:cNvSpPr>
            <a:spLocks noGrp="1"/>
          </p:cNvSpPr>
          <p:nvPr>
            <p:ph type="dt" sz="half" idx="10"/>
          </p:nvPr>
        </p:nvSpPr>
        <p:spPr/>
        <p:txBody>
          <a:bodyPr/>
          <a:lstStyle/>
          <a:p>
            <a:fld id="{7EB86180-B8A0-4F22-BB34-AA481AC01FE4}" type="datetime1">
              <a:rPr lang="it-IT" smtClean="0"/>
              <a:pPr/>
              <a:t>30/04/2020</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EC9263FF-37B1-4CC4-B446-85AE08A7B485}"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0651F2EE-12E6-402C-8CEB-8CFE2B791EB3}" type="datetime1">
              <a:rPr lang="it-IT" smtClean="0"/>
              <a:pPr/>
              <a:t>30/04/2020</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EC9263FF-37B1-4CC4-B446-85AE08A7B485}"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it-IT" smtClean="0"/>
              <a:t>Fare clic per modificare lo stile del titolo</a:t>
            </a:r>
            <a:endParaRPr kumimoji="0" lang="en-US"/>
          </a:p>
        </p:txBody>
      </p:sp>
      <p:sp>
        <p:nvSpPr>
          <p:cNvPr id="3" name="Segnaposto testo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it-IT" smtClean="0"/>
              <a:t>Fare clic per modificare stili del testo dello schema</a:t>
            </a:r>
          </a:p>
        </p:txBody>
      </p:sp>
      <p:sp>
        <p:nvSpPr>
          <p:cNvPr id="4" name="Segnaposto contenuto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p>
            <a:fld id="{6EE67175-6BDE-4016-AF57-B3E79A0E7335}" type="datetime1">
              <a:rPr lang="it-IT" smtClean="0"/>
              <a:pPr/>
              <a:t>30/04/2020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C9263FF-37B1-4CC4-B446-85AE08A7B485}"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9" name="Ritaglia e arrotonda singolo angolo rettangolo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olo rettangolo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olo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it-IT" smtClean="0"/>
              <a:t>Fare clic per modificare lo stile del titolo</a:t>
            </a:r>
            <a:endParaRPr kumimoji="0" lang="en-US"/>
          </a:p>
        </p:txBody>
      </p:sp>
      <p:sp>
        <p:nvSpPr>
          <p:cNvPr id="4" name="Segnaposto testo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it-IT" smtClean="0"/>
              <a:t>Fare clic per modificare stili del testo dello schema</a:t>
            </a:r>
          </a:p>
        </p:txBody>
      </p:sp>
      <p:sp>
        <p:nvSpPr>
          <p:cNvPr id="5" name="Segnaposto data 4"/>
          <p:cNvSpPr>
            <a:spLocks noGrp="1"/>
          </p:cNvSpPr>
          <p:nvPr>
            <p:ph type="dt" sz="half" idx="10"/>
          </p:nvPr>
        </p:nvSpPr>
        <p:spPr/>
        <p:txBody>
          <a:bodyPr/>
          <a:lstStyle/>
          <a:p>
            <a:fld id="{813DC682-38CD-435D-A2D2-D9D27B693B2B}" type="datetime1">
              <a:rPr lang="it-IT" smtClean="0"/>
              <a:pPr/>
              <a:t>30/04/2020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a:xfrm>
            <a:off x="8077200" y="6356350"/>
            <a:ext cx="609600" cy="365125"/>
          </a:xfrm>
        </p:spPr>
        <p:txBody>
          <a:bodyPr/>
          <a:lstStyle/>
          <a:p>
            <a:fld id="{EC9263FF-37B1-4CC4-B446-85AE08A7B485}" type="slidenum">
              <a:rPr lang="it-IT" smtClean="0"/>
              <a:pPr/>
              <a:t>‹N›</a:t>
            </a:fld>
            <a:endParaRPr lang="it-IT"/>
          </a:p>
        </p:txBody>
      </p:sp>
      <p:sp>
        <p:nvSpPr>
          <p:cNvPr id="3" name="Segnaposto immagin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it-IT" smtClean="0"/>
              <a:t>Fare clic sull'icona per inserire un'immagine</a:t>
            </a:r>
            <a:endParaRPr kumimoji="0" lang="en-US" dirty="0"/>
          </a:p>
        </p:txBody>
      </p:sp>
      <p:sp>
        <p:nvSpPr>
          <p:cNvPr id="10" name="Figura a mano libera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igura a mano libera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igura a mano libera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igura a mano libera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Segnaposto titolo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it-IT" smtClean="0"/>
              <a:t>Fare clic per modificare lo stile del titolo</a:t>
            </a:r>
            <a:endParaRPr kumimoji="0" lang="en-US"/>
          </a:p>
        </p:txBody>
      </p:sp>
      <p:sp>
        <p:nvSpPr>
          <p:cNvPr id="30" name="Segnaposto testo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10" name="Segnaposto data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936CAFD-5AF0-4083-BC38-7574A56C5398}" type="datetime1">
              <a:rPr lang="it-IT" smtClean="0"/>
              <a:pPr/>
              <a:t>30/04/2020</a:t>
            </a:fld>
            <a:endParaRPr lang="it-IT"/>
          </a:p>
        </p:txBody>
      </p:sp>
      <p:sp>
        <p:nvSpPr>
          <p:cNvPr id="22" name="Segnaposto piè di pagina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it-IT"/>
          </a:p>
        </p:txBody>
      </p:sp>
      <p:sp>
        <p:nvSpPr>
          <p:cNvPr id="18" name="Segnaposto numero diapositiva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EC9263FF-37B1-4CC4-B446-85AE08A7B485}" type="slidenum">
              <a:rPr lang="it-IT" smtClean="0"/>
              <a:pPr/>
              <a:t>‹N›</a:t>
            </a:fld>
            <a:endParaRPr lang="it-IT"/>
          </a:p>
        </p:txBody>
      </p:sp>
      <p:grpSp>
        <p:nvGrpSpPr>
          <p:cNvPr id="2" name="Gruppo 1"/>
          <p:cNvGrpSpPr/>
          <p:nvPr/>
        </p:nvGrpSpPr>
        <p:grpSpPr>
          <a:xfrm>
            <a:off x="-19017" y="202408"/>
            <a:ext cx="9180548" cy="649224"/>
            <a:chOff x="-19045" y="216550"/>
            <a:chExt cx="9180548" cy="649224"/>
          </a:xfrm>
        </p:grpSpPr>
        <p:sp>
          <p:nvSpPr>
            <p:cNvPr id="12" name="Figura a mano libera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igura a mano libera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0"/>
            <a:ext cx="8640960" cy="720080"/>
          </a:xfrm>
          <a:solidFill>
            <a:srgbClr val="FFFF00"/>
          </a:solidFill>
          <a:ln w="25400">
            <a:solidFill>
              <a:srgbClr val="FF0000"/>
            </a:solidFill>
          </a:ln>
        </p:spPr>
        <p:txBody>
          <a:bodyPr>
            <a:normAutofit fontScale="90000"/>
          </a:bodyPr>
          <a:lstStyle/>
          <a:p>
            <a:pPr algn="ctr"/>
            <a:r>
              <a:rPr lang="it-IT" dirty="0" smtClean="0"/>
              <a:t>Maternità surrogata</a:t>
            </a:r>
            <a:endParaRPr lang="it-IT" dirty="0"/>
          </a:p>
        </p:txBody>
      </p:sp>
      <p:sp>
        <p:nvSpPr>
          <p:cNvPr id="3" name="Sottotitolo 2"/>
          <p:cNvSpPr>
            <a:spLocks noGrp="1"/>
          </p:cNvSpPr>
          <p:nvPr>
            <p:ph type="subTitle" idx="1"/>
          </p:nvPr>
        </p:nvSpPr>
        <p:spPr>
          <a:xfrm>
            <a:off x="251520" y="4509120"/>
            <a:ext cx="8640960" cy="1368152"/>
          </a:xfrm>
          <a:solidFill>
            <a:schemeClr val="accent1"/>
          </a:solidFill>
          <a:ln>
            <a:solidFill>
              <a:srgbClr val="FF0000"/>
            </a:solidFill>
          </a:ln>
        </p:spPr>
        <p:txBody>
          <a:bodyPr>
            <a:normAutofit/>
          </a:bodyPr>
          <a:lstStyle/>
          <a:p>
            <a:pPr algn="ctr"/>
            <a:r>
              <a:rPr lang="it-IT" sz="2000" b="1" dirty="0" smtClean="0">
                <a:solidFill>
                  <a:srgbClr val="FFFF00"/>
                </a:solidFill>
              </a:rPr>
              <a:t>La  ”maternità surrogata” è forse il più controverso fra i metodi di fecondazione assistita. Avviene quando una coppia, eterosessuale o omosessuale oppure un single, si serve dell’utero di una donna per avere un figlio: il cosiddetto “utero in affitto”. </a:t>
            </a:r>
            <a:endParaRPr lang="it-IT" dirty="0"/>
          </a:p>
        </p:txBody>
      </p:sp>
      <p:sp>
        <p:nvSpPr>
          <p:cNvPr id="4" name="CasellaDiTesto 3"/>
          <p:cNvSpPr txBox="1"/>
          <p:nvPr/>
        </p:nvSpPr>
        <p:spPr>
          <a:xfrm>
            <a:off x="251520" y="6021288"/>
            <a:ext cx="8640960" cy="338554"/>
          </a:xfrm>
          <a:prstGeom prst="rect">
            <a:avLst/>
          </a:prstGeom>
          <a:noFill/>
        </p:spPr>
        <p:txBody>
          <a:bodyPr wrap="square" rtlCol="0">
            <a:spAutoFit/>
          </a:bodyPr>
          <a:lstStyle/>
          <a:p>
            <a:pPr algn="ctr"/>
            <a:r>
              <a:rPr lang="it-IT" sz="1600" b="1" dirty="0" smtClean="0">
                <a:solidFill>
                  <a:schemeClr val="bg1"/>
                </a:solidFill>
                <a:latin typeface="Arial" pitchFamily="34" charset="0"/>
                <a:cs typeface="Arial" pitchFamily="34" charset="0"/>
              </a:rPr>
              <a:t>Prof. Francesco Cannizzaro – Specialista in Pedagogia, Bioetica e Sessuologia</a:t>
            </a:r>
            <a:endParaRPr lang="it-IT" sz="1600" b="1" dirty="0">
              <a:solidFill>
                <a:schemeClr val="bg1"/>
              </a:solidFill>
              <a:latin typeface="Arial" pitchFamily="34" charset="0"/>
              <a:cs typeface="Arial" pitchFamily="34" charset="0"/>
            </a:endParaRPr>
          </a:p>
        </p:txBody>
      </p:sp>
      <p:sp>
        <p:nvSpPr>
          <p:cNvPr id="6" name="Segnaposto data 5"/>
          <p:cNvSpPr>
            <a:spLocks noGrp="1"/>
          </p:cNvSpPr>
          <p:nvPr>
            <p:ph type="dt" sz="half" idx="10"/>
          </p:nvPr>
        </p:nvSpPr>
        <p:spPr/>
        <p:txBody>
          <a:bodyPr/>
          <a:lstStyle/>
          <a:p>
            <a:fld id="{1D56B473-2150-4813-A239-AE876A07B24E}" type="datetime1">
              <a:rPr lang="it-IT" smtClean="0"/>
              <a:pPr/>
              <a:t>30/04/2020</a:t>
            </a:fld>
            <a:endParaRPr lang="it-IT"/>
          </a:p>
        </p:txBody>
      </p:sp>
      <p:sp>
        <p:nvSpPr>
          <p:cNvPr id="7" name="Segnaposto numero diapositiva 6"/>
          <p:cNvSpPr>
            <a:spLocks noGrp="1"/>
          </p:cNvSpPr>
          <p:nvPr>
            <p:ph type="sldNum" sz="quarter" idx="12"/>
          </p:nvPr>
        </p:nvSpPr>
        <p:spPr/>
        <p:txBody>
          <a:bodyPr/>
          <a:lstStyle/>
          <a:p>
            <a:fld id="{EC9263FF-37B1-4CC4-B446-85AE08A7B485}" type="slidenum">
              <a:rPr lang="it-IT" smtClean="0"/>
              <a:pPr/>
              <a:t>1</a:t>
            </a:fld>
            <a:endParaRPr lang="it-IT"/>
          </a:p>
        </p:txBody>
      </p:sp>
      <p:pic>
        <p:nvPicPr>
          <p:cNvPr id="12290" name="Picture 2" descr="C:\Users\Master\Desktop\Foto Surrogata\6.jpg"/>
          <p:cNvPicPr>
            <a:picLocks noChangeAspect="1" noChangeArrowheads="1"/>
          </p:cNvPicPr>
          <p:nvPr/>
        </p:nvPicPr>
        <p:blipFill>
          <a:blip r:embed="rId2" cstate="print"/>
          <a:srcRect/>
          <a:stretch>
            <a:fillRect/>
          </a:stretch>
        </p:blipFill>
        <p:spPr bwMode="auto">
          <a:xfrm>
            <a:off x="1691680" y="1196752"/>
            <a:ext cx="5796205" cy="3096344"/>
          </a:xfrm>
          <a:prstGeom prst="rect">
            <a:avLst/>
          </a:prstGeom>
          <a:noFill/>
          <a:ln w="25400">
            <a:solidFill>
              <a:srgbClr val="FF0000"/>
            </a:solidFill>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0"/>
            <a:ext cx="8640960" cy="720080"/>
          </a:xfrm>
          <a:solidFill>
            <a:schemeClr val="tx2">
              <a:lumMod val="90000"/>
            </a:schemeClr>
          </a:solidFill>
          <a:ln w="25400">
            <a:solidFill>
              <a:srgbClr val="FF0000"/>
            </a:solidFill>
          </a:ln>
        </p:spPr>
        <p:txBody>
          <a:bodyPr>
            <a:normAutofit fontScale="90000"/>
          </a:bodyPr>
          <a:lstStyle/>
          <a:p>
            <a:pPr algn="ctr"/>
            <a:r>
              <a:rPr lang="it-IT" dirty="0" smtClean="0">
                <a:solidFill>
                  <a:schemeClr val="accent1">
                    <a:lumMod val="75000"/>
                  </a:schemeClr>
                </a:solidFill>
              </a:rPr>
              <a:t>Maternità surrogata</a:t>
            </a:r>
            <a:endParaRPr lang="it-IT" dirty="0">
              <a:solidFill>
                <a:schemeClr val="accent1">
                  <a:lumMod val="75000"/>
                </a:schemeClr>
              </a:solidFill>
            </a:endParaRPr>
          </a:p>
        </p:txBody>
      </p:sp>
      <p:sp>
        <p:nvSpPr>
          <p:cNvPr id="3" name="Sottotitolo 2"/>
          <p:cNvSpPr>
            <a:spLocks noGrp="1"/>
          </p:cNvSpPr>
          <p:nvPr>
            <p:ph type="subTitle" idx="1"/>
          </p:nvPr>
        </p:nvSpPr>
        <p:spPr>
          <a:xfrm>
            <a:off x="251520" y="1844824"/>
            <a:ext cx="8640960" cy="1008112"/>
          </a:xfrm>
          <a:solidFill>
            <a:srgbClr val="FFFF00"/>
          </a:solidFill>
          <a:ln>
            <a:solidFill>
              <a:srgbClr val="FF0000"/>
            </a:solidFill>
          </a:ln>
        </p:spPr>
        <p:txBody>
          <a:bodyPr>
            <a:noAutofit/>
          </a:bodyPr>
          <a:lstStyle/>
          <a:p>
            <a:pPr marL="90488" lvl="0" algn="just"/>
            <a:r>
              <a:rPr lang="it-IT" sz="2000" b="1" dirty="0" smtClean="0">
                <a:solidFill>
                  <a:srgbClr val="FF0000"/>
                </a:solidFill>
              </a:rPr>
              <a:t>Sono coloro </a:t>
            </a:r>
            <a:r>
              <a:rPr lang="it-IT" sz="2000" dirty="0" smtClean="0">
                <a:solidFill>
                  <a:schemeClr val="bg1"/>
                </a:solidFill>
              </a:rPr>
              <a:t>che si rivolgono alla surrogante, tramite intermediari ad hoc, per ottenere un bambino. Può trattarsi tanto di coppie (eterosessuali od omosessuali) quanto di singoli (uomini o donne).</a:t>
            </a:r>
          </a:p>
        </p:txBody>
      </p:sp>
      <p:sp>
        <p:nvSpPr>
          <p:cNvPr id="6" name="Segnaposto data 5"/>
          <p:cNvSpPr>
            <a:spLocks noGrp="1"/>
          </p:cNvSpPr>
          <p:nvPr>
            <p:ph type="dt" sz="half" idx="10"/>
          </p:nvPr>
        </p:nvSpPr>
        <p:spPr/>
        <p:txBody>
          <a:bodyPr/>
          <a:lstStyle/>
          <a:p>
            <a:fld id="{1D56B473-2150-4813-A239-AE876A07B24E}" type="datetime1">
              <a:rPr lang="it-IT" smtClean="0"/>
              <a:pPr/>
              <a:t>30/04/2020</a:t>
            </a:fld>
            <a:endParaRPr lang="it-IT"/>
          </a:p>
        </p:txBody>
      </p:sp>
      <p:sp>
        <p:nvSpPr>
          <p:cNvPr id="7" name="Segnaposto numero diapositiva 6"/>
          <p:cNvSpPr>
            <a:spLocks noGrp="1"/>
          </p:cNvSpPr>
          <p:nvPr>
            <p:ph type="sldNum" sz="quarter" idx="12"/>
          </p:nvPr>
        </p:nvSpPr>
        <p:spPr/>
        <p:txBody>
          <a:bodyPr/>
          <a:lstStyle/>
          <a:p>
            <a:fld id="{EC9263FF-37B1-4CC4-B446-85AE08A7B485}" type="slidenum">
              <a:rPr lang="it-IT" smtClean="0"/>
              <a:pPr/>
              <a:t>10</a:t>
            </a:fld>
            <a:endParaRPr lang="it-IT"/>
          </a:p>
        </p:txBody>
      </p:sp>
      <p:sp>
        <p:nvSpPr>
          <p:cNvPr id="8" name="CasellaDiTesto 7"/>
          <p:cNvSpPr txBox="1"/>
          <p:nvPr/>
        </p:nvSpPr>
        <p:spPr>
          <a:xfrm>
            <a:off x="251520" y="1052736"/>
            <a:ext cx="8640960" cy="523220"/>
          </a:xfrm>
          <a:prstGeom prst="rect">
            <a:avLst/>
          </a:prstGeom>
          <a:noFill/>
        </p:spPr>
        <p:txBody>
          <a:bodyPr wrap="square" rtlCol="0">
            <a:spAutoFit/>
          </a:bodyPr>
          <a:lstStyle/>
          <a:p>
            <a:pPr algn="ctr"/>
            <a:r>
              <a:rPr lang="it-IT" sz="2800" b="1" dirty="0" smtClean="0"/>
              <a:t>I committenti  o "genitori intenzionali"</a:t>
            </a:r>
            <a:endParaRPr lang="it-IT" b="1" dirty="0"/>
          </a:p>
        </p:txBody>
      </p:sp>
      <p:sp>
        <p:nvSpPr>
          <p:cNvPr id="9" name="Sottotitolo 2"/>
          <p:cNvSpPr txBox="1">
            <a:spLocks/>
          </p:cNvSpPr>
          <p:nvPr/>
        </p:nvSpPr>
        <p:spPr>
          <a:xfrm>
            <a:off x="251520" y="4725144"/>
            <a:ext cx="8640960" cy="1656184"/>
          </a:xfrm>
          <a:prstGeom prst="rect">
            <a:avLst/>
          </a:prstGeom>
          <a:solidFill>
            <a:srgbClr val="FFFF00"/>
          </a:solidFill>
          <a:ln>
            <a:solidFill>
              <a:srgbClr val="FF0000"/>
            </a:solidFill>
          </a:ln>
        </p:spPr>
        <p:txBody>
          <a:bodyPr vert="horz" lIns="0" rIns="18288">
            <a:noAutofit/>
          </a:bodyPr>
          <a:lstStyle/>
          <a:p>
            <a:pPr marL="90488" lvl="0" algn="just"/>
            <a:r>
              <a:rPr lang="it-IT" sz="2000" b="1" dirty="0" smtClean="0">
                <a:solidFill>
                  <a:srgbClr val="FF0000"/>
                </a:solidFill>
              </a:rPr>
              <a:t>Sono enti specializzati </a:t>
            </a:r>
            <a:r>
              <a:rPr lang="it-IT" sz="2000" dirty="0" smtClean="0">
                <a:solidFill>
                  <a:schemeClr val="bg1"/>
                </a:solidFill>
              </a:rPr>
              <a:t>che gestiscono l’intera procedura, in autonomia o di concerto con cliniche e studi legali convenzionati, curando sia l’aspetto medico (approvvigionamento di gameti, fecondazione artificiale, impianto dell’embrione, assistenza alla gravidanza), sia quello giuridico (con la predisposizione del contratto).</a:t>
            </a:r>
            <a:endParaRPr lang="it-IT" sz="2000" dirty="0">
              <a:solidFill>
                <a:schemeClr val="bg1"/>
              </a:solidFill>
            </a:endParaRPr>
          </a:p>
        </p:txBody>
      </p:sp>
      <p:sp>
        <p:nvSpPr>
          <p:cNvPr id="10" name="CasellaDiTesto 9"/>
          <p:cNvSpPr txBox="1"/>
          <p:nvPr/>
        </p:nvSpPr>
        <p:spPr>
          <a:xfrm>
            <a:off x="251520" y="3933056"/>
            <a:ext cx="8640960" cy="523220"/>
          </a:xfrm>
          <a:prstGeom prst="rect">
            <a:avLst/>
          </a:prstGeom>
          <a:noFill/>
        </p:spPr>
        <p:txBody>
          <a:bodyPr wrap="square" rtlCol="0">
            <a:spAutoFit/>
          </a:bodyPr>
          <a:lstStyle/>
          <a:p>
            <a:pPr algn="ctr"/>
            <a:r>
              <a:rPr lang="it-IT" sz="2800" b="1" dirty="0" smtClean="0"/>
              <a:t>Gli intermediari</a:t>
            </a:r>
            <a:endParaRPr lang="it-IT"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bg/>
                                          </p:spTgt>
                                        </p:tgtEl>
                                        <p:attrNameLst>
                                          <p:attrName>style.visibility</p:attrName>
                                        </p:attrNameLst>
                                      </p:cBhvr>
                                      <p:to>
                                        <p:strVal val="visible"/>
                                      </p:to>
                                    </p:set>
                                    <p:animEffect transition="in" filter="fade">
                                      <p:cBhvr>
                                        <p:cTn id="14" dur="1000"/>
                                        <p:tgtEl>
                                          <p:spTgt spid="3">
                                            <p:bg/>
                                          </p:spTgt>
                                        </p:tgtEl>
                                      </p:cBhvr>
                                    </p:animEffect>
                                    <p:anim calcmode="lin" valueType="num">
                                      <p:cBhvr>
                                        <p:cTn id="15" dur="1000" fill="hold"/>
                                        <p:tgtEl>
                                          <p:spTgt spid="3">
                                            <p:bg/>
                                          </p:spTgt>
                                        </p:tgtEl>
                                        <p:attrNameLst>
                                          <p:attrName>ppt_x</p:attrName>
                                        </p:attrNameLst>
                                      </p:cBhvr>
                                      <p:tavLst>
                                        <p:tav tm="0">
                                          <p:val>
                                            <p:strVal val="#ppt_x"/>
                                          </p:val>
                                        </p:tav>
                                        <p:tav tm="100000">
                                          <p:val>
                                            <p:strVal val="#ppt_x"/>
                                          </p:val>
                                        </p:tav>
                                      </p:tavLst>
                                    </p:anim>
                                    <p:anim calcmode="lin" valueType="num">
                                      <p:cBhvr>
                                        <p:cTn id="16"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animEffect transition="in" filter="fade">
                                      <p:cBhvr>
                                        <p:cTn id="21" dur="1000"/>
                                        <p:tgtEl>
                                          <p:spTgt spid="3">
                                            <p:txEl>
                                              <p:pRg st="0" end="0"/>
                                            </p:txEl>
                                          </p:spTgt>
                                        </p:tgtEl>
                                      </p:cBhvr>
                                    </p:animEffect>
                                    <p:anim calcmode="lin" valueType="num">
                                      <p:cBhvr>
                                        <p:cTn id="22"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10"/>
                                        </p:tgtEl>
                                        <p:attrNameLst>
                                          <p:attrName>style.visibility</p:attrName>
                                        </p:attrNameLst>
                                      </p:cBhvr>
                                      <p:to>
                                        <p:strVal val="visible"/>
                                      </p:to>
                                    </p:set>
                                    <p:anim calcmode="lin" valueType="num">
                                      <p:cBhvr>
                                        <p:cTn id="28" dur="1000" fill="hold"/>
                                        <p:tgtEl>
                                          <p:spTgt spid="10"/>
                                        </p:tgtEl>
                                        <p:attrNameLst>
                                          <p:attrName>ppt_w</p:attrName>
                                        </p:attrNameLst>
                                      </p:cBhvr>
                                      <p:tavLst>
                                        <p:tav tm="0">
                                          <p:val>
                                            <p:strVal val="#ppt_w*0.70"/>
                                          </p:val>
                                        </p:tav>
                                        <p:tav tm="100000">
                                          <p:val>
                                            <p:strVal val="#ppt_w"/>
                                          </p:val>
                                        </p:tav>
                                      </p:tavLst>
                                    </p:anim>
                                    <p:anim calcmode="lin" valueType="num">
                                      <p:cBhvr>
                                        <p:cTn id="29" dur="1000" fill="hold"/>
                                        <p:tgtEl>
                                          <p:spTgt spid="10"/>
                                        </p:tgtEl>
                                        <p:attrNameLst>
                                          <p:attrName>ppt_h</p:attrName>
                                        </p:attrNameLst>
                                      </p:cBhvr>
                                      <p:tavLst>
                                        <p:tav tm="0">
                                          <p:val>
                                            <p:strVal val="#ppt_h"/>
                                          </p:val>
                                        </p:tav>
                                        <p:tav tm="100000">
                                          <p:val>
                                            <p:strVal val="#ppt_h"/>
                                          </p:val>
                                        </p:tav>
                                      </p:tavLst>
                                    </p:anim>
                                    <p:animEffect transition="in" filter="fade">
                                      <p:cBhvr>
                                        <p:cTn id="30" dur="1000"/>
                                        <p:tgtEl>
                                          <p:spTgt spid="10"/>
                                        </p:tgtEl>
                                      </p:cBhvr>
                                    </p:animEffect>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fade">
                                      <p:cBhvr>
                                        <p:cTn id="35" dur="1000"/>
                                        <p:tgtEl>
                                          <p:spTgt spid="9"/>
                                        </p:tgtEl>
                                      </p:cBhvr>
                                    </p:animEffect>
                                    <p:anim calcmode="lin" valueType="num">
                                      <p:cBhvr>
                                        <p:cTn id="36" dur="1000" fill="hold"/>
                                        <p:tgtEl>
                                          <p:spTgt spid="9"/>
                                        </p:tgtEl>
                                        <p:attrNameLst>
                                          <p:attrName>ppt_x</p:attrName>
                                        </p:attrNameLst>
                                      </p:cBhvr>
                                      <p:tavLst>
                                        <p:tav tm="0">
                                          <p:val>
                                            <p:strVal val="#ppt_x"/>
                                          </p:val>
                                        </p:tav>
                                        <p:tav tm="100000">
                                          <p:val>
                                            <p:strVal val="#ppt_x"/>
                                          </p:val>
                                        </p:tav>
                                      </p:tavLst>
                                    </p:anim>
                                    <p:anim calcmode="lin" valueType="num">
                                      <p:cBhvr>
                                        <p:cTn id="37"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8" grpId="0"/>
      <p:bldP spid="9" grpId="0" animBg="1"/>
      <p:bldP spid="10"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0"/>
            <a:ext cx="8640960" cy="720080"/>
          </a:xfrm>
          <a:solidFill>
            <a:schemeClr val="tx2">
              <a:lumMod val="90000"/>
            </a:schemeClr>
          </a:solidFill>
          <a:ln w="25400">
            <a:solidFill>
              <a:srgbClr val="FF0000"/>
            </a:solidFill>
          </a:ln>
        </p:spPr>
        <p:txBody>
          <a:bodyPr>
            <a:normAutofit fontScale="90000"/>
          </a:bodyPr>
          <a:lstStyle/>
          <a:p>
            <a:pPr algn="ctr"/>
            <a:r>
              <a:rPr lang="it-IT" dirty="0" smtClean="0">
                <a:solidFill>
                  <a:schemeClr val="accent1">
                    <a:lumMod val="75000"/>
                  </a:schemeClr>
                </a:solidFill>
              </a:rPr>
              <a:t>Maternità surrogata</a:t>
            </a:r>
            <a:endParaRPr lang="it-IT" dirty="0">
              <a:solidFill>
                <a:schemeClr val="accent1">
                  <a:lumMod val="75000"/>
                </a:schemeClr>
              </a:solidFill>
            </a:endParaRPr>
          </a:p>
        </p:txBody>
      </p:sp>
      <p:sp>
        <p:nvSpPr>
          <p:cNvPr id="3" name="Sottotitolo 2"/>
          <p:cNvSpPr>
            <a:spLocks noGrp="1"/>
          </p:cNvSpPr>
          <p:nvPr>
            <p:ph type="subTitle" idx="1"/>
          </p:nvPr>
        </p:nvSpPr>
        <p:spPr>
          <a:xfrm>
            <a:off x="4572000" y="1916832"/>
            <a:ext cx="4320480" cy="4392488"/>
          </a:xfrm>
          <a:solidFill>
            <a:srgbClr val="FFFF00"/>
          </a:solidFill>
          <a:ln>
            <a:solidFill>
              <a:srgbClr val="FF0000"/>
            </a:solidFill>
          </a:ln>
        </p:spPr>
        <p:txBody>
          <a:bodyPr>
            <a:noAutofit/>
          </a:bodyPr>
          <a:lstStyle/>
          <a:p>
            <a:pPr marL="90488" lvl="0" algn="just"/>
            <a:r>
              <a:rPr lang="it-IT" sz="2000" b="1" dirty="0" smtClean="0">
                <a:solidFill>
                  <a:srgbClr val="FF0000"/>
                </a:solidFill>
              </a:rPr>
              <a:t>Qualora, </a:t>
            </a:r>
            <a:r>
              <a:rPr lang="it-IT" sz="2000" dirty="0" smtClean="0">
                <a:solidFill>
                  <a:schemeClr val="bg1"/>
                </a:solidFill>
              </a:rPr>
              <a:t>per ottenere l’embrione, non si abbia fatto ricorso né ai gameti della surrogante né a quelli della surrogata, ecco che entra in scena una terza figura "genitoriale" che si limita a fornire il proprio "materiale biologico" per la fecondazione. </a:t>
            </a:r>
          </a:p>
          <a:p>
            <a:pPr marL="90488" lvl="0" algn="just"/>
            <a:r>
              <a:rPr lang="it-IT" sz="2000" b="1" dirty="0" smtClean="0">
                <a:solidFill>
                  <a:srgbClr val="FF0000"/>
                </a:solidFill>
              </a:rPr>
              <a:t>Si tratta in tal caso della sola madre biologica </a:t>
            </a:r>
            <a:r>
              <a:rPr lang="it-IT" sz="2000" dirty="0" smtClean="0">
                <a:solidFill>
                  <a:schemeClr val="bg1"/>
                </a:solidFill>
              </a:rPr>
              <a:t>dal punto di vista genetico, laddove la surrogante, condividendo con il bambino un rapporto anch'esso di natura biologica, lo è però dal punto di vista epigenetico (o gestazionale);</a:t>
            </a:r>
            <a:endParaRPr lang="it-IT" sz="2000" dirty="0">
              <a:solidFill>
                <a:schemeClr val="bg1"/>
              </a:solidFill>
            </a:endParaRPr>
          </a:p>
        </p:txBody>
      </p:sp>
      <p:sp>
        <p:nvSpPr>
          <p:cNvPr id="6" name="Segnaposto data 5"/>
          <p:cNvSpPr>
            <a:spLocks noGrp="1"/>
          </p:cNvSpPr>
          <p:nvPr>
            <p:ph type="dt" sz="half" idx="10"/>
          </p:nvPr>
        </p:nvSpPr>
        <p:spPr/>
        <p:txBody>
          <a:bodyPr/>
          <a:lstStyle/>
          <a:p>
            <a:fld id="{1D56B473-2150-4813-A239-AE876A07B24E}" type="datetime1">
              <a:rPr lang="it-IT" smtClean="0"/>
              <a:pPr/>
              <a:t>30/04/2020</a:t>
            </a:fld>
            <a:endParaRPr lang="it-IT"/>
          </a:p>
        </p:txBody>
      </p:sp>
      <p:sp>
        <p:nvSpPr>
          <p:cNvPr id="7" name="Segnaposto numero diapositiva 6"/>
          <p:cNvSpPr>
            <a:spLocks noGrp="1"/>
          </p:cNvSpPr>
          <p:nvPr>
            <p:ph type="sldNum" sz="quarter" idx="12"/>
          </p:nvPr>
        </p:nvSpPr>
        <p:spPr/>
        <p:txBody>
          <a:bodyPr/>
          <a:lstStyle/>
          <a:p>
            <a:fld id="{EC9263FF-37B1-4CC4-B446-85AE08A7B485}" type="slidenum">
              <a:rPr lang="it-IT" smtClean="0"/>
              <a:pPr/>
              <a:t>11</a:t>
            </a:fld>
            <a:endParaRPr lang="it-IT"/>
          </a:p>
        </p:txBody>
      </p:sp>
      <p:sp>
        <p:nvSpPr>
          <p:cNvPr id="8" name="CasellaDiTesto 7"/>
          <p:cNvSpPr txBox="1"/>
          <p:nvPr/>
        </p:nvSpPr>
        <p:spPr>
          <a:xfrm>
            <a:off x="251520" y="1052736"/>
            <a:ext cx="8640960" cy="523220"/>
          </a:xfrm>
          <a:prstGeom prst="rect">
            <a:avLst/>
          </a:prstGeom>
          <a:noFill/>
        </p:spPr>
        <p:txBody>
          <a:bodyPr wrap="square" rtlCol="0">
            <a:spAutoFit/>
          </a:bodyPr>
          <a:lstStyle/>
          <a:p>
            <a:pPr algn="ctr"/>
            <a:r>
              <a:rPr lang="it-IT" sz="2800" b="1" dirty="0" smtClean="0"/>
              <a:t>La eventuale venditrice dell'ovulo</a:t>
            </a:r>
            <a:endParaRPr lang="it-IT" b="1" dirty="0"/>
          </a:p>
        </p:txBody>
      </p:sp>
      <p:pic>
        <p:nvPicPr>
          <p:cNvPr id="9218" name="Picture 2" descr="C:\Users\Master\Desktop\Foto Surrogata\17.jpg"/>
          <p:cNvPicPr>
            <a:picLocks noChangeAspect="1" noChangeArrowheads="1"/>
          </p:cNvPicPr>
          <p:nvPr/>
        </p:nvPicPr>
        <p:blipFill>
          <a:blip r:embed="rId2" cstate="print"/>
          <a:srcRect b="6061"/>
          <a:stretch>
            <a:fillRect/>
          </a:stretch>
        </p:blipFill>
        <p:spPr bwMode="auto">
          <a:xfrm>
            <a:off x="179512" y="2996952"/>
            <a:ext cx="4297196" cy="2232248"/>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nodeType="clickEffect">
                                  <p:stCondLst>
                                    <p:cond delay="0"/>
                                  </p:stCondLst>
                                  <p:childTnLst>
                                    <p:set>
                                      <p:cBhvr>
                                        <p:cTn id="13" dur="1" fill="hold">
                                          <p:stCondLst>
                                            <p:cond delay="0"/>
                                          </p:stCondLst>
                                        </p:cTn>
                                        <p:tgtEl>
                                          <p:spTgt spid="9218"/>
                                        </p:tgtEl>
                                        <p:attrNameLst>
                                          <p:attrName>style.visibility</p:attrName>
                                        </p:attrNameLst>
                                      </p:cBhvr>
                                      <p:to>
                                        <p:strVal val="visible"/>
                                      </p:to>
                                    </p:set>
                                    <p:anim calcmode="lin" valueType="num">
                                      <p:cBhvr>
                                        <p:cTn id="14" dur="500" fill="hold"/>
                                        <p:tgtEl>
                                          <p:spTgt spid="9218"/>
                                        </p:tgtEl>
                                        <p:attrNameLst>
                                          <p:attrName>ppt_w</p:attrName>
                                        </p:attrNameLst>
                                      </p:cBhvr>
                                      <p:tavLst>
                                        <p:tav tm="0">
                                          <p:val>
                                            <p:fltVal val="0"/>
                                          </p:val>
                                        </p:tav>
                                        <p:tav tm="100000">
                                          <p:val>
                                            <p:strVal val="#ppt_w"/>
                                          </p:val>
                                        </p:tav>
                                      </p:tavLst>
                                    </p:anim>
                                    <p:anim calcmode="lin" valueType="num">
                                      <p:cBhvr>
                                        <p:cTn id="15" dur="500" fill="hold"/>
                                        <p:tgtEl>
                                          <p:spTgt spid="9218"/>
                                        </p:tgtEl>
                                        <p:attrNameLst>
                                          <p:attrName>ppt_h</p:attrName>
                                        </p:attrNameLst>
                                      </p:cBhvr>
                                      <p:tavLst>
                                        <p:tav tm="0">
                                          <p:val>
                                            <p:fltVal val="0"/>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bg/>
                                          </p:spTgt>
                                        </p:tgtEl>
                                        <p:attrNameLst>
                                          <p:attrName>style.visibility</p:attrName>
                                        </p:attrNameLst>
                                      </p:cBhvr>
                                      <p:to>
                                        <p:strVal val="visible"/>
                                      </p:to>
                                    </p:set>
                                    <p:animEffect transition="in" filter="fade">
                                      <p:cBhvr>
                                        <p:cTn id="20" dur="1000"/>
                                        <p:tgtEl>
                                          <p:spTgt spid="3">
                                            <p:bg/>
                                          </p:spTgt>
                                        </p:tgtEl>
                                      </p:cBhvr>
                                    </p:animEffect>
                                    <p:anim calcmode="lin" valueType="num">
                                      <p:cBhvr>
                                        <p:cTn id="21" dur="1000" fill="hold"/>
                                        <p:tgtEl>
                                          <p:spTgt spid="3">
                                            <p:bg/>
                                          </p:spTgt>
                                        </p:tgtEl>
                                        <p:attrNameLst>
                                          <p:attrName>ppt_x</p:attrName>
                                        </p:attrNameLst>
                                      </p:cBhvr>
                                      <p:tavLst>
                                        <p:tav tm="0">
                                          <p:val>
                                            <p:strVal val="#ppt_x"/>
                                          </p:val>
                                        </p:tav>
                                        <p:tav tm="100000">
                                          <p:val>
                                            <p:strVal val="#ppt_x"/>
                                          </p:val>
                                        </p:tav>
                                      </p:tavLst>
                                    </p:anim>
                                    <p:anim calcmode="lin" valueType="num">
                                      <p:cBhvr>
                                        <p:cTn id="22"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Effect transition="in" filter="fade">
                                      <p:cBhvr>
                                        <p:cTn id="27" dur="1000"/>
                                        <p:tgtEl>
                                          <p:spTgt spid="3">
                                            <p:txEl>
                                              <p:pRg st="0" end="0"/>
                                            </p:txEl>
                                          </p:spTgt>
                                        </p:tgtEl>
                                      </p:cBhvr>
                                    </p:animEffect>
                                    <p:anim calcmode="lin" valueType="num">
                                      <p:cBhvr>
                                        <p:cTn id="2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1" end="1"/>
                                            </p:txEl>
                                          </p:spTgt>
                                        </p:tgtEl>
                                        <p:attrNameLst>
                                          <p:attrName>style.visibility</p:attrName>
                                        </p:attrNameLst>
                                      </p:cBhvr>
                                      <p:to>
                                        <p:strVal val="visible"/>
                                      </p:to>
                                    </p:set>
                                    <p:animEffect transition="in" filter="fade">
                                      <p:cBhvr>
                                        <p:cTn id="34" dur="1000"/>
                                        <p:tgtEl>
                                          <p:spTgt spid="3">
                                            <p:txEl>
                                              <p:pRg st="1" end="1"/>
                                            </p:txEl>
                                          </p:spTgt>
                                        </p:tgtEl>
                                      </p:cBhvr>
                                    </p:animEffect>
                                    <p:anim calcmode="lin" valueType="num">
                                      <p:cBhvr>
                                        <p:cTn id="3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0"/>
            <a:ext cx="8640960" cy="720080"/>
          </a:xfrm>
          <a:solidFill>
            <a:schemeClr val="tx2">
              <a:lumMod val="90000"/>
            </a:schemeClr>
          </a:solidFill>
          <a:ln w="25400">
            <a:solidFill>
              <a:srgbClr val="FF0000"/>
            </a:solidFill>
          </a:ln>
        </p:spPr>
        <p:txBody>
          <a:bodyPr>
            <a:normAutofit fontScale="90000"/>
          </a:bodyPr>
          <a:lstStyle/>
          <a:p>
            <a:pPr algn="ctr"/>
            <a:r>
              <a:rPr lang="it-IT" dirty="0" smtClean="0">
                <a:solidFill>
                  <a:schemeClr val="accent1">
                    <a:lumMod val="75000"/>
                  </a:schemeClr>
                </a:solidFill>
              </a:rPr>
              <a:t>Maternità surrogata</a:t>
            </a:r>
            <a:endParaRPr lang="it-IT" dirty="0">
              <a:solidFill>
                <a:schemeClr val="accent1">
                  <a:lumMod val="75000"/>
                </a:schemeClr>
              </a:solidFill>
            </a:endParaRPr>
          </a:p>
        </p:txBody>
      </p:sp>
      <p:sp>
        <p:nvSpPr>
          <p:cNvPr id="3" name="Sottotitolo 2"/>
          <p:cNvSpPr>
            <a:spLocks noGrp="1"/>
          </p:cNvSpPr>
          <p:nvPr>
            <p:ph type="subTitle" idx="1"/>
          </p:nvPr>
        </p:nvSpPr>
        <p:spPr>
          <a:xfrm>
            <a:off x="323528" y="2132856"/>
            <a:ext cx="4320480" cy="3888432"/>
          </a:xfrm>
          <a:solidFill>
            <a:srgbClr val="FFFF00"/>
          </a:solidFill>
          <a:ln>
            <a:solidFill>
              <a:srgbClr val="FF0000"/>
            </a:solidFill>
          </a:ln>
        </p:spPr>
        <p:txBody>
          <a:bodyPr>
            <a:noAutofit/>
          </a:bodyPr>
          <a:lstStyle/>
          <a:p>
            <a:pPr marL="90488" lvl="0" algn="just"/>
            <a:r>
              <a:rPr lang="it-IT" sz="2000" b="1" dirty="0" smtClean="0">
                <a:solidFill>
                  <a:srgbClr val="FF0000"/>
                </a:solidFill>
              </a:rPr>
              <a:t>Qualora lo sperma </a:t>
            </a:r>
            <a:r>
              <a:rPr lang="it-IT" sz="2000" dirty="0" smtClean="0">
                <a:solidFill>
                  <a:schemeClr val="bg1"/>
                </a:solidFill>
              </a:rPr>
              <a:t>non sia fornito dal committente, il rapporto si arricchisce di una quarta "figura genitoriale". </a:t>
            </a:r>
          </a:p>
          <a:p>
            <a:pPr marL="90488" lvl="0" algn="just"/>
            <a:r>
              <a:rPr lang="it-IT" sz="2000" b="1" dirty="0" smtClean="0">
                <a:solidFill>
                  <a:srgbClr val="FF0000"/>
                </a:solidFill>
              </a:rPr>
              <a:t>Si tratta </a:t>
            </a:r>
            <a:r>
              <a:rPr lang="it-IT" sz="2000" dirty="0" smtClean="0">
                <a:solidFill>
                  <a:schemeClr val="bg1"/>
                </a:solidFill>
              </a:rPr>
              <a:t>in tal caso del solo padre biologico. </a:t>
            </a:r>
          </a:p>
          <a:p>
            <a:pPr marL="90488" lvl="0" algn="just"/>
            <a:r>
              <a:rPr lang="it-IT" sz="2000" b="1" dirty="0" smtClean="0">
                <a:solidFill>
                  <a:srgbClr val="FF0000"/>
                </a:solidFill>
              </a:rPr>
              <a:t>Precisiamo</a:t>
            </a:r>
            <a:r>
              <a:rPr lang="it-IT" sz="2000" dirty="0" smtClean="0">
                <a:solidFill>
                  <a:schemeClr val="bg1"/>
                </a:solidFill>
              </a:rPr>
              <a:t> di usare la denominazione "venditori" di gameti, in luogo della più comune "donatori", non ricorrendo praticamente mai la cessione a titolo gratuito e trattandosi sempre di compravendite;</a:t>
            </a:r>
            <a:endParaRPr lang="it-IT" sz="2000" dirty="0">
              <a:solidFill>
                <a:schemeClr val="bg1"/>
              </a:solidFill>
            </a:endParaRPr>
          </a:p>
        </p:txBody>
      </p:sp>
      <p:sp>
        <p:nvSpPr>
          <p:cNvPr id="6" name="Segnaposto data 5"/>
          <p:cNvSpPr>
            <a:spLocks noGrp="1"/>
          </p:cNvSpPr>
          <p:nvPr>
            <p:ph type="dt" sz="half" idx="10"/>
          </p:nvPr>
        </p:nvSpPr>
        <p:spPr/>
        <p:txBody>
          <a:bodyPr/>
          <a:lstStyle/>
          <a:p>
            <a:fld id="{1D56B473-2150-4813-A239-AE876A07B24E}" type="datetime1">
              <a:rPr lang="it-IT" smtClean="0"/>
              <a:pPr/>
              <a:t>30/04/2020</a:t>
            </a:fld>
            <a:endParaRPr lang="it-IT"/>
          </a:p>
        </p:txBody>
      </p:sp>
      <p:sp>
        <p:nvSpPr>
          <p:cNvPr id="7" name="Segnaposto numero diapositiva 6"/>
          <p:cNvSpPr>
            <a:spLocks noGrp="1"/>
          </p:cNvSpPr>
          <p:nvPr>
            <p:ph type="sldNum" sz="quarter" idx="12"/>
          </p:nvPr>
        </p:nvSpPr>
        <p:spPr/>
        <p:txBody>
          <a:bodyPr/>
          <a:lstStyle/>
          <a:p>
            <a:fld id="{EC9263FF-37B1-4CC4-B446-85AE08A7B485}" type="slidenum">
              <a:rPr lang="it-IT" smtClean="0"/>
              <a:pPr/>
              <a:t>12</a:t>
            </a:fld>
            <a:endParaRPr lang="it-IT"/>
          </a:p>
        </p:txBody>
      </p:sp>
      <p:sp>
        <p:nvSpPr>
          <p:cNvPr id="8" name="CasellaDiTesto 7"/>
          <p:cNvSpPr txBox="1"/>
          <p:nvPr/>
        </p:nvSpPr>
        <p:spPr>
          <a:xfrm>
            <a:off x="251520" y="1052736"/>
            <a:ext cx="8640960" cy="523220"/>
          </a:xfrm>
          <a:prstGeom prst="rect">
            <a:avLst/>
          </a:prstGeom>
          <a:noFill/>
        </p:spPr>
        <p:txBody>
          <a:bodyPr wrap="square" rtlCol="0">
            <a:spAutoFit/>
          </a:bodyPr>
          <a:lstStyle/>
          <a:p>
            <a:pPr algn="ctr"/>
            <a:r>
              <a:rPr lang="it-IT" sz="2800" b="1" dirty="0" smtClean="0"/>
              <a:t>L’ eventuale venditore del seme</a:t>
            </a:r>
            <a:endParaRPr lang="it-IT" b="1" dirty="0"/>
          </a:p>
        </p:txBody>
      </p:sp>
      <p:pic>
        <p:nvPicPr>
          <p:cNvPr id="10242" name="Picture 2" descr="C:\Users\Master\Desktop\Foto Surrogata\18.jpg"/>
          <p:cNvPicPr>
            <a:picLocks noChangeAspect="1" noChangeArrowheads="1"/>
          </p:cNvPicPr>
          <p:nvPr/>
        </p:nvPicPr>
        <p:blipFill>
          <a:blip r:embed="rId2" cstate="print"/>
          <a:srcRect/>
          <a:stretch>
            <a:fillRect/>
          </a:stretch>
        </p:blipFill>
        <p:spPr bwMode="auto">
          <a:xfrm>
            <a:off x="4788024" y="3140968"/>
            <a:ext cx="4032448" cy="2016224"/>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nodeType="clickEffect">
                                  <p:stCondLst>
                                    <p:cond delay="0"/>
                                  </p:stCondLst>
                                  <p:childTnLst>
                                    <p:set>
                                      <p:cBhvr>
                                        <p:cTn id="13" dur="1" fill="hold">
                                          <p:stCondLst>
                                            <p:cond delay="0"/>
                                          </p:stCondLst>
                                        </p:cTn>
                                        <p:tgtEl>
                                          <p:spTgt spid="10242"/>
                                        </p:tgtEl>
                                        <p:attrNameLst>
                                          <p:attrName>style.visibility</p:attrName>
                                        </p:attrNameLst>
                                      </p:cBhvr>
                                      <p:to>
                                        <p:strVal val="visible"/>
                                      </p:to>
                                    </p:set>
                                    <p:anim calcmode="lin" valueType="num">
                                      <p:cBhvr>
                                        <p:cTn id="14" dur="500" fill="hold"/>
                                        <p:tgtEl>
                                          <p:spTgt spid="10242"/>
                                        </p:tgtEl>
                                        <p:attrNameLst>
                                          <p:attrName>ppt_w</p:attrName>
                                        </p:attrNameLst>
                                      </p:cBhvr>
                                      <p:tavLst>
                                        <p:tav tm="0">
                                          <p:val>
                                            <p:fltVal val="0"/>
                                          </p:val>
                                        </p:tav>
                                        <p:tav tm="100000">
                                          <p:val>
                                            <p:strVal val="#ppt_w"/>
                                          </p:val>
                                        </p:tav>
                                      </p:tavLst>
                                    </p:anim>
                                    <p:anim calcmode="lin" valueType="num">
                                      <p:cBhvr>
                                        <p:cTn id="15" dur="500" fill="hold"/>
                                        <p:tgtEl>
                                          <p:spTgt spid="10242"/>
                                        </p:tgtEl>
                                        <p:attrNameLst>
                                          <p:attrName>ppt_h</p:attrName>
                                        </p:attrNameLst>
                                      </p:cBhvr>
                                      <p:tavLst>
                                        <p:tav tm="0">
                                          <p:val>
                                            <p:fltVal val="0"/>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bg/>
                                          </p:spTgt>
                                        </p:tgtEl>
                                        <p:attrNameLst>
                                          <p:attrName>style.visibility</p:attrName>
                                        </p:attrNameLst>
                                      </p:cBhvr>
                                      <p:to>
                                        <p:strVal val="visible"/>
                                      </p:to>
                                    </p:set>
                                    <p:animEffect transition="in" filter="fade">
                                      <p:cBhvr>
                                        <p:cTn id="20" dur="1000"/>
                                        <p:tgtEl>
                                          <p:spTgt spid="3">
                                            <p:bg/>
                                          </p:spTgt>
                                        </p:tgtEl>
                                      </p:cBhvr>
                                    </p:animEffect>
                                    <p:anim calcmode="lin" valueType="num">
                                      <p:cBhvr>
                                        <p:cTn id="21" dur="1000" fill="hold"/>
                                        <p:tgtEl>
                                          <p:spTgt spid="3">
                                            <p:bg/>
                                          </p:spTgt>
                                        </p:tgtEl>
                                        <p:attrNameLst>
                                          <p:attrName>ppt_x</p:attrName>
                                        </p:attrNameLst>
                                      </p:cBhvr>
                                      <p:tavLst>
                                        <p:tav tm="0">
                                          <p:val>
                                            <p:strVal val="#ppt_x"/>
                                          </p:val>
                                        </p:tav>
                                        <p:tav tm="100000">
                                          <p:val>
                                            <p:strVal val="#ppt_x"/>
                                          </p:val>
                                        </p:tav>
                                      </p:tavLst>
                                    </p:anim>
                                    <p:anim calcmode="lin" valueType="num">
                                      <p:cBhvr>
                                        <p:cTn id="22"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Effect transition="in" filter="fade">
                                      <p:cBhvr>
                                        <p:cTn id="27" dur="1000"/>
                                        <p:tgtEl>
                                          <p:spTgt spid="3">
                                            <p:txEl>
                                              <p:pRg st="0" end="0"/>
                                            </p:txEl>
                                          </p:spTgt>
                                        </p:tgtEl>
                                      </p:cBhvr>
                                    </p:animEffect>
                                    <p:anim calcmode="lin" valueType="num">
                                      <p:cBhvr>
                                        <p:cTn id="2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1" end="1"/>
                                            </p:txEl>
                                          </p:spTgt>
                                        </p:tgtEl>
                                        <p:attrNameLst>
                                          <p:attrName>style.visibility</p:attrName>
                                        </p:attrNameLst>
                                      </p:cBhvr>
                                      <p:to>
                                        <p:strVal val="visible"/>
                                      </p:to>
                                    </p:set>
                                    <p:animEffect transition="in" filter="fade">
                                      <p:cBhvr>
                                        <p:cTn id="34" dur="1000"/>
                                        <p:tgtEl>
                                          <p:spTgt spid="3">
                                            <p:txEl>
                                              <p:pRg st="1" end="1"/>
                                            </p:txEl>
                                          </p:spTgt>
                                        </p:tgtEl>
                                      </p:cBhvr>
                                    </p:animEffect>
                                    <p:anim calcmode="lin" valueType="num">
                                      <p:cBhvr>
                                        <p:cTn id="3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2" end="2"/>
                                            </p:txEl>
                                          </p:spTgt>
                                        </p:tgtEl>
                                        <p:attrNameLst>
                                          <p:attrName>style.visibility</p:attrName>
                                        </p:attrNameLst>
                                      </p:cBhvr>
                                      <p:to>
                                        <p:strVal val="visible"/>
                                      </p:to>
                                    </p:set>
                                    <p:animEffect transition="in" filter="fade">
                                      <p:cBhvr>
                                        <p:cTn id="41" dur="1000"/>
                                        <p:tgtEl>
                                          <p:spTgt spid="3">
                                            <p:txEl>
                                              <p:pRg st="2" end="2"/>
                                            </p:txEl>
                                          </p:spTgt>
                                        </p:tgtEl>
                                      </p:cBhvr>
                                    </p:animEffect>
                                    <p:anim calcmode="lin" valueType="num">
                                      <p:cBhvr>
                                        <p:cTn id="4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0"/>
            <a:ext cx="8640960" cy="720080"/>
          </a:xfrm>
          <a:solidFill>
            <a:schemeClr val="tx2">
              <a:lumMod val="90000"/>
            </a:schemeClr>
          </a:solidFill>
          <a:ln w="25400">
            <a:solidFill>
              <a:srgbClr val="FF0000"/>
            </a:solidFill>
          </a:ln>
        </p:spPr>
        <p:txBody>
          <a:bodyPr>
            <a:normAutofit fontScale="90000"/>
          </a:bodyPr>
          <a:lstStyle/>
          <a:p>
            <a:pPr algn="ctr"/>
            <a:r>
              <a:rPr lang="it-IT" dirty="0" smtClean="0">
                <a:solidFill>
                  <a:schemeClr val="accent1">
                    <a:lumMod val="75000"/>
                  </a:schemeClr>
                </a:solidFill>
              </a:rPr>
              <a:t>Maternità surrogata</a:t>
            </a:r>
            <a:endParaRPr lang="it-IT" dirty="0">
              <a:solidFill>
                <a:schemeClr val="accent1">
                  <a:lumMod val="75000"/>
                </a:schemeClr>
              </a:solidFill>
            </a:endParaRPr>
          </a:p>
        </p:txBody>
      </p:sp>
      <p:sp>
        <p:nvSpPr>
          <p:cNvPr id="3" name="Sottotitolo 2"/>
          <p:cNvSpPr>
            <a:spLocks noGrp="1"/>
          </p:cNvSpPr>
          <p:nvPr>
            <p:ph type="subTitle" idx="1"/>
          </p:nvPr>
        </p:nvSpPr>
        <p:spPr>
          <a:xfrm>
            <a:off x="4067944" y="2132856"/>
            <a:ext cx="4824536" cy="4320480"/>
          </a:xfrm>
          <a:solidFill>
            <a:srgbClr val="FFFF00"/>
          </a:solidFill>
          <a:ln>
            <a:solidFill>
              <a:srgbClr val="FF0000"/>
            </a:solidFill>
          </a:ln>
        </p:spPr>
        <p:txBody>
          <a:bodyPr>
            <a:noAutofit/>
          </a:bodyPr>
          <a:lstStyle/>
          <a:p>
            <a:pPr marL="90488" lvl="0" algn="just"/>
            <a:r>
              <a:rPr lang="it-IT" sz="2000" b="1" dirty="0" smtClean="0">
                <a:solidFill>
                  <a:srgbClr val="FF0000"/>
                </a:solidFill>
              </a:rPr>
              <a:t>E’ colei </a:t>
            </a:r>
            <a:r>
              <a:rPr lang="it-IT" sz="2000" dirty="0" smtClean="0">
                <a:solidFill>
                  <a:schemeClr val="bg1"/>
                </a:solidFill>
              </a:rPr>
              <a:t>che presta il proprio utero. Si badi che nel linguaggio comune è invalsa l’espressione “madre surrogata” che, però, costituisce un’inesattezza. </a:t>
            </a:r>
          </a:p>
          <a:p>
            <a:pPr marL="90488" lvl="0" algn="just"/>
            <a:r>
              <a:rPr lang="it-IT" sz="2000" b="1" dirty="0" smtClean="0">
                <a:solidFill>
                  <a:srgbClr val="FF0000"/>
                </a:solidFill>
              </a:rPr>
              <a:t>Tecnicamente</a:t>
            </a:r>
            <a:r>
              <a:rPr lang="it-IT" sz="2000" dirty="0" smtClean="0">
                <a:solidFill>
                  <a:schemeClr val="bg1"/>
                </a:solidFill>
              </a:rPr>
              <a:t> la "surrogante" è colei che sostituisce la donna infertile (o assente) e si presta, in sua vece, a portare avanti la gravidanza.</a:t>
            </a:r>
          </a:p>
          <a:p>
            <a:pPr marL="90488" lvl="0" algn="just"/>
            <a:r>
              <a:rPr lang="it-IT" sz="2000" b="1" dirty="0" smtClean="0">
                <a:solidFill>
                  <a:srgbClr val="FF0000"/>
                </a:solidFill>
              </a:rPr>
              <a:t>La "surrogata"</a:t>
            </a:r>
            <a:r>
              <a:rPr lang="it-IT" sz="2000" dirty="0" smtClean="0">
                <a:solidFill>
                  <a:schemeClr val="bg1"/>
                </a:solidFill>
              </a:rPr>
              <a:t> è colei che viene sostituita e che, se committente, riceverà il bambino. </a:t>
            </a:r>
          </a:p>
          <a:p>
            <a:pPr marL="90488" lvl="0" algn="just"/>
            <a:r>
              <a:rPr lang="it-IT" sz="2000" b="1" dirty="0" smtClean="0">
                <a:solidFill>
                  <a:srgbClr val="FF0000"/>
                </a:solidFill>
              </a:rPr>
              <a:t>A scanso di equivoci </a:t>
            </a:r>
            <a:r>
              <a:rPr lang="it-IT" sz="2000" dirty="0" smtClean="0">
                <a:solidFill>
                  <a:schemeClr val="bg1"/>
                </a:solidFill>
              </a:rPr>
              <a:t>precisiamo che nel corso della trattazione useremo sempre la prima dizione.</a:t>
            </a:r>
            <a:endParaRPr lang="it-IT" sz="2000" dirty="0">
              <a:solidFill>
                <a:schemeClr val="bg1"/>
              </a:solidFill>
            </a:endParaRPr>
          </a:p>
        </p:txBody>
      </p:sp>
      <p:sp>
        <p:nvSpPr>
          <p:cNvPr id="6" name="Segnaposto data 5"/>
          <p:cNvSpPr>
            <a:spLocks noGrp="1"/>
          </p:cNvSpPr>
          <p:nvPr>
            <p:ph type="dt" sz="half" idx="10"/>
          </p:nvPr>
        </p:nvSpPr>
        <p:spPr/>
        <p:txBody>
          <a:bodyPr/>
          <a:lstStyle/>
          <a:p>
            <a:fld id="{1D56B473-2150-4813-A239-AE876A07B24E}" type="datetime1">
              <a:rPr lang="it-IT" smtClean="0"/>
              <a:pPr/>
              <a:t>30/04/2020</a:t>
            </a:fld>
            <a:endParaRPr lang="it-IT"/>
          </a:p>
        </p:txBody>
      </p:sp>
      <p:sp>
        <p:nvSpPr>
          <p:cNvPr id="7" name="Segnaposto numero diapositiva 6"/>
          <p:cNvSpPr>
            <a:spLocks noGrp="1"/>
          </p:cNvSpPr>
          <p:nvPr>
            <p:ph type="sldNum" sz="quarter" idx="12"/>
          </p:nvPr>
        </p:nvSpPr>
        <p:spPr/>
        <p:txBody>
          <a:bodyPr/>
          <a:lstStyle/>
          <a:p>
            <a:fld id="{EC9263FF-37B1-4CC4-B446-85AE08A7B485}" type="slidenum">
              <a:rPr lang="it-IT" smtClean="0"/>
              <a:pPr/>
              <a:t>13</a:t>
            </a:fld>
            <a:endParaRPr lang="it-IT"/>
          </a:p>
        </p:txBody>
      </p:sp>
      <p:sp>
        <p:nvSpPr>
          <p:cNvPr id="8" name="CasellaDiTesto 7"/>
          <p:cNvSpPr txBox="1"/>
          <p:nvPr/>
        </p:nvSpPr>
        <p:spPr>
          <a:xfrm>
            <a:off x="251520" y="1052736"/>
            <a:ext cx="8640960" cy="523220"/>
          </a:xfrm>
          <a:prstGeom prst="rect">
            <a:avLst/>
          </a:prstGeom>
          <a:noFill/>
        </p:spPr>
        <p:txBody>
          <a:bodyPr wrap="square" rtlCol="0">
            <a:spAutoFit/>
          </a:bodyPr>
          <a:lstStyle/>
          <a:p>
            <a:pPr algn="ctr"/>
            <a:r>
              <a:rPr lang="it-IT" sz="2800" b="1" dirty="0" smtClean="0"/>
              <a:t>La madre surrogante</a:t>
            </a:r>
            <a:endParaRPr lang="it-IT" b="1" dirty="0"/>
          </a:p>
        </p:txBody>
      </p:sp>
      <p:pic>
        <p:nvPicPr>
          <p:cNvPr id="11266" name="Picture 2" descr="C:\Users\Master\Desktop\Foto Surrogata\19.jpg"/>
          <p:cNvPicPr>
            <a:picLocks noChangeAspect="1" noChangeArrowheads="1"/>
          </p:cNvPicPr>
          <p:nvPr/>
        </p:nvPicPr>
        <p:blipFill>
          <a:blip r:embed="rId2" cstate="print"/>
          <a:srcRect/>
          <a:stretch>
            <a:fillRect/>
          </a:stretch>
        </p:blipFill>
        <p:spPr bwMode="auto">
          <a:xfrm>
            <a:off x="179512" y="2924944"/>
            <a:ext cx="3672408" cy="2851517"/>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nodeType="clickEffect">
                                  <p:stCondLst>
                                    <p:cond delay="0"/>
                                  </p:stCondLst>
                                  <p:childTnLst>
                                    <p:set>
                                      <p:cBhvr>
                                        <p:cTn id="13" dur="1" fill="hold">
                                          <p:stCondLst>
                                            <p:cond delay="0"/>
                                          </p:stCondLst>
                                        </p:cTn>
                                        <p:tgtEl>
                                          <p:spTgt spid="11266"/>
                                        </p:tgtEl>
                                        <p:attrNameLst>
                                          <p:attrName>style.visibility</p:attrName>
                                        </p:attrNameLst>
                                      </p:cBhvr>
                                      <p:to>
                                        <p:strVal val="visible"/>
                                      </p:to>
                                    </p:set>
                                    <p:anim calcmode="lin" valueType="num">
                                      <p:cBhvr>
                                        <p:cTn id="14" dur="500" fill="hold"/>
                                        <p:tgtEl>
                                          <p:spTgt spid="11266"/>
                                        </p:tgtEl>
                                        <p:attrNameLst>
                                          <p:attrName>ppt_w</p:attrName>
                                        </p:attrNameLst>
                                      </p:cBhvr>
                                      <p:tavLst>
                                        <p:tav tm="0">
                                          <p:val>
                                            <p:fltVal val="0"/>
                                          </p:val>
                                        </p:tav>
                                        <p:tav tm="100000">
                                          <p:val>
                                            <p:strVal val="#ppt_w"/>
                                          </p:val>
                                        </p:tav>
                                      </p:tavLst>
                                    </p:anim>
                                    <p:anim calcmode="lin" valueType="num">
                                      <p:cBhvr>
                                        <p:cTn id="15" dur="500" fill="hold"/>
                                        <p:tgtEl>
                                          <p:spTgt spid="11266"/>
                                        </p:tgtEl>
                                        <p:attrNameLst>
                                          <p:attrName>ppt_h</p:attrName>
                                        </p:attrNameLst>
                                      </p:cBhvr>
                                      <p:tavLst>
                                        <p:tav tm="0">
                                          <p:val>
                                            <p:fltVal val="0"/>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bg/>
                                          </p:spTgt>
                                        </p:tgtEl>
                                        <p:attrNameLst>
                                          <p:attrName>style.visibility</p:attrName>
                                        </p:attrNameLst>
                                      </p:cBhvr>
                                      <p:to>
                                        <p:strVal val="visible"/>
                                      </p:to>
                                    </p:set>
                                    <p:animEffect transition="in" filter="fade">
                                      <p:cBhvr>
                                        <p:cTn id="20" dur="1000"/>
                                        <p:tgtEl>
                                          <p:spTgt spid="3">
                                            <p:bg/>
                                          </p:spTgt>
                                        </p:tgtEl>
                                      </p:cBhvr>
                                    </p:animEffect>
                                    <p:anim calcmode="lin" valueType="num">
                                      <p:cBhvr>
                                        <p:cTn id="21" dur="1000" fill="hold"/>
                                        <p:tgtEl>
                                          <p:spTgt spid="3">
                                            <p:bg/>
                                          </p:spTgt>
                                        </p:tgtEl>
                                        <p:attrNameLst>
                                          <p:attrName>ppt_x</p:attrName>
                                        </p:attrNameLst>
                                      </p:cBhvr>
                                      <p:tavLst>
                                        <p:tav tm="0">
                                          <p:val>
                                            <p:strVal val="#ppt_x"/>
                                          </p:val>
                                        </p:tav>
                                        <p:tav tm="100000">
                                          <p:val>
                                            <p:strVal val="#ppt_x"/>
                                          </p:val>
                                        </p:tav>
                                      </p:tavLst>
                                    </p:anim>
                                    <p:anim calcmode="lin" valueType="num">
                                      <p:cBhvr>
                                        <p:cTn id="22"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Effect transition="in" filter="fade">
                                      <p:cBhvr>
                                        <p:cTn id="27" dur="1000"/>
                                        <p:tgtEl>
                                          <p:spTgt spid="3">
                                            <p:txEl>
                                              <p:pRg st="0" end="0"/>
                                            </p:txEl>
                                          </p:spTgt>
                                        </p:tgtEl>
                                      </p:cBhvr>
                                    </p:animEffect>
                                    <p:anim calcmode="lin" valueType="num">
                                      <p:cBhvr>
                                        <p:cTn id="2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1" end="1"/>
                                            </p:txEl>
                                          </p:spTgt>
                                        </p:tgtEl>
                                        <p:attrNameLst>
                                          <p:attrName>style.visibility</p:attrName>
                                        </p:attrNameLst>
                                      </p:cBhvr>
                                      <p:to>
                                        <p:strVal val="visible"/>
                                      </p:to>
                                    </p:set>
                                    <p:animEffect transition="in" filter="fade">
                                      <p:cBhvr>
                                        <p:cTn id="34" dur="1000"/>
                                        <p:tgtEl>
                                          <p:spTgt spid="3">
                                            <p:txEl>
                                              <p:pRg st="1" end="1"/>
                                            </p:txEl>
                                          </p:spTgt>
                                        </p:tgtEl>
                                      </p:cBhvr>
                                    </p:animEffect>
                                    <p:anim calcmode="lin" valueType="num">
                                      <p:cBhvr>
                                        <p:cTn id="3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2" end="2"/>
                                            </p:txEl>
                                          </p:spTgt>
                                        </p:tgtEl>
                                        <p:attrNameLst>
                                          <p:attrName>style.visibility</p:attrName>
                                        </p:attrNameLst>
                                      </p:cBhvr>
                                      <p:to>
                                        <p:strVal val="visible"/>
                                      </p:to>
                                    </p:set>
                                    <p:animEffect transition="in" filter="fade">
                                      <p:cBhvr>
                                        <p:cTn id="41" dur="1000"/>
                                        <p:tgtEl>
                                          <p:spTgt spid="3">
                                            <p:txEl>
                                              <p:pRg st="2" end="2"/>
                                            </p:txEl>
                                          </p:spTgt>
                                        </p:tgtEl>
                                      </p:cBhvr>
                                    </p:animEffect>
                                    <p:anim calcmode="lin" valueType="num">
                                      <p:cBhvr>
                                        <p:cTn id="4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3">
                                            <p:txEl>
                                              <p:pRg st="3" end="3"/>
                                            </p:txEl>
                                          </p:spTgt>
                                        </p:tgtEl>
                                        <p:attrNameLst>
                                          <p:attrName>style.visibility</p:attrName>
                                        </p:attrNameLst>
                                      </p:cBhvr>
                                      <p:to>
                                        <p:strVal val="visible"/>
                                      </p:to>
                                    </p:set>
                                    <p:animEffect transition="in" filter="fade">
                                      <p:cBhvr>
                                        <p:cTn id="48" dur="1000"/>
                                        <p:tgtEl>
                                          <p:spTgt spid="3">
                                            <p:txEl>
                                              <p:pRg st="3" end="3"/>
                                            </p:txEl>
                                          </p:spTgt>
                                        </p:tgtEl>
                                      </p:cBhvr>
                                    </p:animEffect>
                                    <p:anim calcmode="lin" valueType="num">
                                      <p:cBhvr>
                                        <p:cTn id="4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0"/>
            <a:ext cx="8640960" cy="720080"/>
          </a:xfrm>
          <a:solidFill>
            <a:schemeClr val="tx2">
              <a:lumMod val="90000"/>
            </a:schemeClr>
          </a:solidFill>
          <a:ln w="25400">
            <a:solidFill>
              <a:srgbClr val="FF0000"/>
            </a:solidFill>
          </a:ln>
        </p:spPr>
        <p:txBody>
          <a:bodyPr>
            <a:normAutofit fontScale="90000"/>
          </a:bodyPr>
          <a:lstStyle/>
          <a:p>
            <a:pPr algn="ctr"/>
            <a:r>
              <a:rPr lang="it-IT" dirty="0" smtClean="0">
                <a:solidFill>
                  <a:schemeClr val="accent1">
                    <a:lumMod val="75000"/>
                  </a:schemeClr>
                </a:solidFill>
              </a:rPr>
              <a:t>Maternità surrogata</a:t>
            </a:r>
            <a:endParaRPr lang="it-IT" dirty="0">
              <a:solidFill>
                <a:schemeClr val="accent1">
                  <a:lumMod val="75000"/>
                </a:schemeClr>
              </a:solidFill>
            </a:endParaRPr>
          </a:p>
        </p:txBody>
      </p:sp>
      <p:sp>
        <p:nvSpPr>
          <p:cNvPr id="3" name="Sottotitolo 2"/>
          <p:cNvSpPr>
            <a:spLocks noGrp="1"/>
          </p:cNvSpPr>
          <p:nvPr>
            <p:ph type="subTitle" idx="1"/>
          </p:nvPr>
        </p:nvSpPr>
        <p:spPr>
          <a:xfrm>
            <a:off x="323528" y="1628800"/>
            <a:ext cx="8496944" cy="1944216"/>
          </a:xfrm>
          <a:solidFill>
            <a:srgbClr val="FFFF00"/>
          </a:solidFill>
          <a:ln>
            <a:solidFill>
              <a:srgbClr val="FF0000"/>
            </a:solidFill>
          </a:ln>
        </p:spPr>
        <p:txBody>
          <a:bodyPr>
            <a:noAutofit/>
          </a:bodyPr>
          <a:lstStyle/>
          <a:p>
            <a:pPr marL="90488" lvl="0" algn="just"/>
            <a:r>
              <a:rPr lang="it-IT" sz="2400" b="1" dirty="0" smtClean="0">
                <a:solidFill>
                  <a:srgbClr val="FF0000"/>
                </a:solidFill>
              </a:rPr>
              <a:t>Il bambino </a:t>
            </a:r>
            <a:r>
              <a:rPr lang="it-IT" sz="2400" dirty="0" smtClean="0">
                <a:solidFill>
                  <a:schemeClr val="bg1"/>
                </a:solidFill>
              </a:rPr>
              <a:t>potrà arrivare ad avere fino a cinque "genitori", dei quali nessuno lo è integralmente e in senso proprio: padre e madre intenzionali, che potranno divenire a tutti gli effetti adottivi, padre e madre biologici, dai quali proviene l'ovulo fecondato, e infine la madre partoriente che lo ha dato alla luce.</a:t>
            </a:r>
            <a:endParaRPr lang="it-IT" sz="2400" dirty="0">
              <a:solidFill>
                <a:schemeClr val="bg1"/>
              </a:solidFill>
            </a:endParaRPr>
          </a:p>
        </p:txBody>
      </p:sp>
      <p:sp>
        <p:nvSpPr>
          <p:cNvPr id="6" name="Segnaposto data 5"/>
          <p:cNvSpPr>
            <a:spLocks noGrp="1"/>
          </p:cNvSpPr>
          <p:nvPr>
            <p:ph type="dt" sz="half" idx="10"/>
          </p:nvPr>
        </p:nvSpPr>
        <p:spPr/>
        <p:txBody>
          <a:bodyPr/>
          <a:lstStyle/>
          <a:p>
            <a:fld id="{1D56B473-2150-4813-A239-AE876A07B24E}" type="datetime1">
              <a:rPr lang="it-IT" smtClean="0"/>
              <a:pPr/>
              <a:t>30/04/2020</a:t>
            </a:fld>
            <a:endParaRPr lang="it-IT"/>
          </a:p>
        </p:txBody>
      </p:sp>
      <p:sp>
        <p:nvSpPr>
          <p:cNvPr id="7" name="Segnaposto numero diapositiva 6"/>
          <p:cNvSpPr>
            <a:spLocks noGrp="1"/>
          </p:cNvSpPr>
          <p:nvPr>
            <p:ph type="sldNum" sz="quarter" idx="12"/>
          </p:nvPr>
        </p:nvSpPr>
        <p:spPr/>
        <p:txBody>
          <a:bodyPr/>
          <a:lstStyle/>
          <a:p>
            <a:fld id="{EC9263FF-37B1-4CC4-B446-85AE08A7B485}" type="slidenum">
              <a:rPr lang="it-IT" smtClean="0"/>
              <a:pPr/>
              <a:t>14</a:t>
            </a:fld>
            <a:endParaRPr lang="it-IT"/>
          </a:p>
        </p:txBody>
      </p:sp>
      <p:sp>
        <p:nvSpPr>
          <p:cNvPr id="8" name="CasellaDiTesto 7"/>
          <p:cNvSpPr txBox="1"/>
          <p:nvPr/>
        </p:nvSpPr>
        <p:spPr>
          <a:xfrm>
            <a:off x="251520" y="1052736"/>
            <a:ext cx="8640960" cy="523220"/>
          </a:xfrm>
          <a:prstGeom prst="rect">
            <a:avLst/>
          </a:prstGeom>
          <a:noFill/>
        </p:spPr>
        <p:txBody>
          <a:bodyPr wrap="square" rtlCol="0">
            <a:spAutoFit/>
          </a:bodyPr>
          <a:lstStyle/>
          <a:p>
            <a:pPr algn="ctr"/>
            <a:r>
              <a:rPr lang="it-IT" sz="2800" b="1" dirty="0" smtClean="0"/>
              <a:t>Il bambino oggetto del contratto</a:t>
            </a:r>
            <a:r>
              <a:rPr lang="it-IT" sz="2800" dirty="0" smtClean="0"/>
              <a:t>.</a:t>
            </a:r>
            <a:endParaRPr lang="it-IT" b="1" dirty="0"/>
          </a:p>
        </p:txBody>
      </p:sp>
      <p:pic>
        <p:nvPicPr>
          <p:cNvPr id="9" name="Picture 2" descr="C:\Users\Master\Desktop\Foto Surrogata\5.jpg"/>
          <p:cNvPicPr>
            <a:picLocks noChangeAspect="1" noChangeArrowheads="1"/>
          </p:cNvPicPr>
          <p:nvPr/>
        </p:nvPicPr>
        <p:blipFill>
          <a:blip r:embed="rId2" cstate="print"/>
          <a:srcRect/>
          <a:stretch>
            <a:fillRect/>
          </a:stretch>
        </p:blipFill>
        <p:spPr bwMode="auto">
          <a:xfrm>
            <a:off x="2339752" y="3717032"/>
            <a:ext cx="4104456" cy="2868543"/>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nodeType="clickEffect">
                                  <p:stCondLst>
                                    <p:cond delay="0"/>
                                  </p:stCondLst>
                                  <p:childTnLst>
                                    <p:set>
                                      <p:cBhvr>
                                        <p:cTn id="13" dur="1" fill="hold">
                                          <p:stCondLst>
                                            <p:cond delay="0"/>
                                          </p:stCondLst>
                                        </p:cTn>
                                        <p:tgtEl>
                                          <p:spTgt spid="9"/>
                                        </p:tgtEl>
                                        <p:attrNameLst>
                                          <p:attrName>style.visibility</p:attrName>
                                        </p:attrNameLst>
                                      </p:cBhvr>
                                      <p:to>
                                        <p:strVal val="visible"/>
                                      </p:to>
                                    </p:set>
                                    <p:anim calcmode="lin" valueType="num">
                                      <p:cBhvr>
                                        <p:cTn id="14" dur="500" fill="hold"/>
                                        <p:tgtEl>
                                          <p:spTgt spid="9"/>
                                        </p:tgtEl>
                                        <p:attrNameLst>
                                          <p:attrName>ppt_w</p:attrName>
                                        </p:attrNameLst>
                                      </p:cBhvr>
                                      <p:tavLst>
                                        <p:tav tm="0">
                                          <p:val>
                                            <p:fltVal val="0"/>
                                          </p:val>
                                        </p:tav>
                                        <p:tav tm="100000">
                                          <p:val>
                                            <p:strVal val="#ppt_w"/>
                                          </p:val>
                                        </p:tav>
                                      </p:tavLst>
                                    </p:anim>
                                    <p:anim calcmode="lin" valueType="num">
                                      <p:cBhvr>
                                        <p:cTn id="15" dur="500" fill="hold"/>
                                        <p:tgtEl>
                                          <p:spTgt spid="9"/>
                                        </p:tgtEl>
                                        <p:attrNameLst>
                                          <p:attrName>ppt_h</p:attrName>
                                        </p:attrNameLst>
                                      </p:cBhvr>
                                      <p:tavLst>
                                        <p:tav tm="0">
                                          <p:val>
                                            <p:fltVal val="0"/>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bg/>
                                          </p:spTgt>
                                        </p:tgtEl>
                                        <p:attrNameLst>
                                          <p:attrName>style.visibility</p:attrName>
                                        </p:attrNameLst>
                                      </p:cBhvr>
                                      <p:to>
                                        <p:strVal val="visible"/>
                                      </p:to>
                                    </p:set>
                                    <p:animEffect transition="in" filter="fade">
                                      <p:cBhvr>
                                        <p:cTn id="20" dur="1000"/>
                                        <p:tgtEl>
                                          <p:spTgt spid="3">
                                            <p:bg/>
                                          </p:spTgt>
                                        </p:tgtEl>
                                      </p:cBhvr>
                                    </p:animEffect>
                                    <p:anim calcmode="lin" valueType="num">
                                      <p:cBhvr>
                                        <p:cTn id="21" dur="1000" fill="hold"/>
                                        <p:tgtEl>
                                          <p:spTgt spid="3">
                                            <p:bg/>
                                          </p:spTgt>
                                        </p:tgtEl>
                                        <p:attrNameLst>
                                          <p:attrName>ppt_x</p:attrName>
                                        </p:attrNameLst>
                                      </p:cBhvr>
                                      <p:tavLst>
                                        <p:tav tm="0">
                                          <p:val>
                                            <p:strVal val="#ppt_x"/>
                                          </p:val>
                                        </p:tav>
                                        <p:tav tm="100000">
                                          <p:val>
                                            <p:strVal val="#ppt_x"/>
                                          </p:val>
                                        </p:tav>
                                      </p:tavLst>
                                    </p:anim>
                                    <p:anim calcmode="lin" valueType="num">
                                      <p:cBhvr>
                                        <p:cTn id="22"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Effect transition="in" filter="fade">
                                      <p:cBhvr>
                                        <p:cTn id="27" dur="1000"/>
                                        <p:tgtEl>
                                          <p:spTgt spid="3">
                                            <p:txEl>
                                              <p:pRg st="0" end="0"/>
                                            </p:txEl>
                                          </p:spTgt>
                                        </p:tgtEl>
                                      </p:cBhvr>
                                    </p:animEffect>
                                    <p:anim calcmode="lin" valueType="num">
                                      <p:cBhvr>
                                        <p:cTn id="2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8"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0"/>
            <a:ext cx="8640960" cy="720080"/>
          </a:xfrm>
          <a:solidFill>
            <a:schemeClr val="tx2">
              <a:lumMod val="90000"/>
            </a:schemeClr>
          </a:solidFill>
          <a:ln w="25400">
            <a:solidFill>
              <a:srgbClr val="FF0000"/>
            </a:solidFill>
          </a:ln>
        </p:spPr>
        <p:txBody>
          <a:bodyPr>
            <a:normAutofit fontScale="90000"/>
          </a:bodyPr>
          <a:lstStyle/>
          <a:p>
            <a:pPr algn="ctr"/>
            <a:r>
              <a:rPr lang="it-IT" dirty="0" smtClean="0">
                <a:solidFill>
                  <a:schemeClr val="accent1">
                    <a:lumMod val="75000"/>
                  </a:schemeClr>
                </a:solidFill>
              </a:rPr>
              <a:t>Maternità surrogata</a:t>
            </a:r>
            <a:endParaRPr lang="it-IT" dirty="0">
              <a:solidFill>
                <a:schemeClr val="accent1">
                  <a:lumMod val="75000"/>
                </a:schemeClr>
              </a:solidFill>
            </a:endParaRPr>
          </a:p>
        </p:txBody>
      </p:sp>
      <p:sp>
        <p:nvSpPr>
          <p:cNvPr id="3" name="Sottotitolo 2"/>
          <p:cNvSpPr>
            <a:spLocks noGrp="1"/>
          </p:cNvSpPr>
          <p:nvPr>
            <p:ph type="subTitle" idx="1"/>
          </p:nvPr>
        </p:nvSpPr>
        <p:spPr>
          <a:xfrm>
            <a:off x="323528" y="1700808"/>
            <a:ext cx="5760640" cy="4608512"/>
          </a:xfrm>
          <a:solidFill>
            <a:srgbClr val="FFFF00"/>
          </a:solidFill>
          <a:ln>
            <a:solidFill>
              <a:srgbClr val="FF0000"/>
            </a:solidFill>
          </a:ln>
        </p:spPr>
        <p:txBody>
          <a:bodyPr>
            <a:noAutofit/>
          </a:bodyPr>
          <a:lstStyle/>
          <a:p>
            <a:pPr marL="90488" algn="just"/>
            <a:r>
              <a:rPr lang="it-IT" sz="2000" b="1" dirty="0" smtClean="0">
                <a:solidFill>
                  <a:srgbClr val="FF0000"/>
                </a:solidFill>
              </a:rPr>
              <a:t>Il tipico contratto di utero in affitto </a:t>
            </a:r>
            <a:r>
              <a:rPr lang="it-IT" sz="2000" dirty="0" smtClean="0">
                <a:solidFill>
                  <a:schemeClr val="bg1"/>
                </a:solidFill>
              </a:rPr>
              <a:t>si apre con i nomi dei committenti e il nome della surrogante. </a:t>
            </a:r>
          </a:p>
          <a:p>
            <a:pPr marL="90488" algn="just"/>
            <a:r>
              <a:rPr lang="it-IT" sz="2000" b="1" dirty="0" smtClean="0">
                <a:solidFill>
                  <a:srgbClr val="FF0000"/>
                </a:solidFill>
              </a:rPr>
              <a:t>La parola "madre"</a:t>
            </a:r>
            <a:r>
              <a:rPr lang="it-IT" sz="2000" dirty="0" smtClean="0">
                <a:solidFill>
                  <a:schemeClr val="bg1"/>
                </a:solidFill>
              </a:rPr>
              <a:t> non viene mai usata. Segue la dichiarazione che la surrogante è pienamente informata e non intende far valere diritti genitoriali. </a:t>
            </a:r>
          </a:p>
          <a:p>
            <a:pPr marL="90488" algn="just"/>
            <a:r>
              <a:rPr lang="it-IT" sz="2000" b="1" dirty="0" smtClean="0">
                <a:solidFill>
                  <a:srgbClr val="FF0000"/>
                </a:solidFill>
              </a:rPr>
              <a:t>In genere, </a:t>
            </a:r>
            <a:r>
              <a:rPr lang="it-IT" sz="2000" dirty="0" smtClean="0">
                <a:solidFill>
                  <a:schemeClr val="bg1"/>
                </a:solidFill>
              </a:rPr>
              <a:t>c’è scritto chiaramente che l’oggetto del contratto non è l’acquisto di un bambino, né il consenso della surrogante alla consegna del bambino per l’adozione (le sezioni 181 e 273 del codice penale della California vietano la vendita di bambini o la coercizione a consegnare ad altri il proprio figlio). </a:t>
            </a:r>
          </a:p>
          <a:p>
            <a:pPr marL="90488" algn="just"/>
            <a:r>
              <a:rPr lang="it-IT" sz="2000" b="1" dirty="0" smtClean="0">
                <a:solidFill>
                  <a:srgbClr val="FF0000"/>
                </a:solidFill>
              </a:rPr>
              <a:t>Eppure </a:t>
            </a:r>
            <a:r>
              <a:rPr lang="it-IT" sz="2000" dirty="0" smtClean="0">
                <a:solidFill>
                  <a:schemeClr val="bg1"/>
                </a:solidFill>
              </a:rPr>
              <a:t>la realtà è esattamente quella.</a:t>
            </a:r>
            <a:endParaRPr lang="it-IT" sz="2000" dirty="0">
              <a:solidFill>
                <a:schemeClr val="bg1"/>
              </a:solidFill>
            </a:endParaRPr>
          </a:p>
        </p:txBody>
      </p:sp>
      <p:sp>
        <p:nvSpPr>
          <p:cNvPr id="6" name="Segnaposto data 5"/>
          <p:cNvSpPr>
            <a:spLocks noGrp="1"/>
          </p:cNvSpPr>
          <p:nvPr>
            <p:ph type="dt" sz="half" idx="10"/>
          </p:nvPr>
        </p:nvSpPr>
        <p:spPr/>
        <p:txBody>
          <a:bodyPr/>
          <a:lstStyle/>
          <a:p>
            <a:fld id="{1D56B473-2150-4813-A239-AE876A07B24E}" type="datetime1">
              <a:rPr lang="it-IT" smtClean="0"/>
              <a:pPr/>
              <a:t>30/04/2020</a:t>
            </a:fld>
            <a:endParaRPr lang="it-IT"/>
          </a:p>
        </p:txBody>
      </p:sp>
      <p:sp>
        <p:nvSpPr>
          <p:cNvPr id="7" name="Segnaposto numero diapositiva 6"/>
          <p:cNvSpPr>
            <a:spLocks noGrp="1"/>
          </p:cNvSpPr>
          <p:nvPr>
            <p:ph type="sldNum" sz="quarter" idx="12"/>
          </p:nvPr>
        </p:nvSpPr>
        <p:spPr/>
        <p:txBody>
          <a:bodyPr/>
          <a:lstStyle/>
          <a:p>
            <a:fld id="{EC9263FF-37B1-4CC4-B446-85AE08A7B485}" type="slidenum">
              <a:rPr lang="it-IT" smtClean="0"/>
              <a:pPr/>
              <a:t>15</a:t>
            </a:fld>
            <a:endParaRPr lang="it-IT"/>
          </a:p>
        </p:txBody>
      </p:sp>
      <p:sp>
        <p:nvSpPr>
          <p:cNvPr id="8" name="CasellaDiTesto 7"/>
          <p:cNvSpPr txBox="1"/>
          <p:nvPr/>
        </p:nvSpPr>
        <p:spPr>
          <a:xfrm>
            <a:off x="251520" y="1052736"/>
            <a:ext cx="8640960" cy="523220"/>
          </a:xfrm>
          <a:prstGeom prst="rect">
            <a:avLst/>
          </a:prstGeom>
          <a:noFill/>
        </p:spPr>
        <p:txBody>
          <a:bodyPr wrap="square" rtlCol="0">
            <a:spAutoFit/>
          </a:bodyPr>
          <a:lstStyle/>
          <a:p>
            <a:pPr algn="ctr"/>
            <a:r>
              <a:rPr lang="it-IT" sz="2800" b="1" dirty="0" smtClean="0"/>
              <a:t>Il contratto</a:t>
            </a:r>
            <a:endParaRPr lang="it-IT" b="1" dirty="0"/>
          </a:p>
        </p:txBody>
      </p:sp>
      <p:pic>
        <p:nvPicPr>
          <p:cNvPr id="13314" name="Picture 2" descr="C:\Users\Master\Desktop\Foto Surrogata\20.jpg"/>
          <p:cNvPicPr>
            <a:picLocks noChangeAspect="1" noChangeArrowheads="1"/>
          </p:cNvPicPr>
          <p:nvPr/>
        </p:nvPicPr>
        <p:blipFill>
          <a:blip r:embed="rId2" cstate="print"/>
          <a:srcRect/>
          <a:stretch>
            <a:fillRect/>
          </a:stretch>
        </p:blipFill>
        <p:spPr bwMode="auto">
          <a:xfrm>
            <a:off x="6156176" y="2996952"/>
            <a:ext cx="2813427" cy="1872208"/>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nodeType="clickEffect">
                                  <p:stCondLst>
                                    <p:cond delay="0"/>
                                  </p:stCondLst>
                                  <p:childTnLst>
                                    <p:set>
                                      <p:cBhvr>
                                        <p:cTn id="13" dur="1" fill="hold">
                                          <p:stCondLst>
                                            <p:cond delay="0"/>
                                          </p:stCondLst>
                                        </p:cTn>
                                        <p:tgtEl>
                                          <p:spTgt spid="13314"/>
                                        </p:tgtEl>
                                        <p:attrNameLst>
                                          <p:attrName>style.visibility</p:attrName>
                                        </p:attrNameLst>
                                      </p:cBhvr>
                                      <p:to>
                                        <p:strVal val="visible"/>
                                      </p:to>
                                    </p:set>
                                    <p:anim calcmode="lin" valueType="num">
                                      <p:cBhvr>
                                        <p:cTn id="14" dur="500" fill="hold"/>
                                        <p:tgtEl>
                                          <p:spTgt spid="13314"/>
                                        </p:tgtEl>
                                        <p:attrNameLst>
                                          <p:attrName>ppt_w</p:attrName>
                                        </p:attrNameLst>
                                      </p:cBhvr>
                                      <p:tavLst>
                                        <p:tav tm="0">
                                          <p:val>
                                            <p:fltVal val="0"/>
                                          </p:val>
                                        </p:tav>
                                        <p:tav tm="100000">
                                          <p:val>
                                            <p:strVal val="#ppt_w"/>
                                          </p:val>
                                        </p:tav>
                                      </p:tavLst>
                                    </p:anim>
                                    <p:anim calcmode="lin" valueType="num">
                                      <p:cBhvr>
                                        <p:cTn id="15" dur="500" fill="hold"/>
                                        <p:tgtEl>
                                          <p:spTgt spid="13314"/>
                                        </p:tgtEl>
                                        <p:attrNameLst>
                                          <p:attrName>ppt_h</p:attrName>
                                        </p:attrNameLst>
                                      </p:cBhvr>
                                      <p:tavLst>
                                        <p:tav tm="0">
                                          <p:val>
                                            <p:fltVal val="0"/>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bg/>
                                          </p:spTgt>
                                        </p:tgtEl>
                                        <p:attrNameLst>
                                          <p:attrName>style.visibility</p:attrName>
                                        </p:attrNameLst>
                                      </p:cBhvr>
                                      <p:to>
                                        <p:strVal val="visible"/>
                                      </p:to>
                                    </p:set>
                                    <p:animEffect transition="in" filter="fade">
                                      <p:cBhvr>
                                        <p:cTn id="20" dur="1000"/>
                                        <p:tgtEl>
                                          <p:spTgt spid="3">
                                            <p:bg/>
                                          </p:spTgt>
                                        </p:tgtEl>
                                      </p:cBhvr>
                                    </p:animEffect>
                                    <p:anim calcmode="lin" valueType="num">
                                      <p:cBhvr>
                                        <p:cTn id="21" dur="1000" fill="hold"/>
                                        <p:tgtEl>
                                          <p:spTgt spid="3">
                                            <p:bg/>
                                          </p:spTgt>
                                        </p:tgtEl>
                                        <p:attrNameLst>
                                          <p:attrName>ppt_x</p:attrName>
                                        </p:attrNameLst>
                                      </p:cBhvr>
                                      <p:tavLst>
                                        <p:tav tm="0">
                                          <p:val>
                                            <p:strVal val="#ppt_x"/>
                                          </p:val>
                                        </p:tav>
                                        <p:tav tm="100000">
                                          <p:val>
                                            <p:strVal val="#ppt_x"/>
                                          </p:val>
                                        </p:tav>
                                      </p:tavLst>
                                    </p:anim>
                                    <p:anim calcmode="lin" valueType="num">
                                      <p:cBhvr>
                                        <p:cTn id="22"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Effect transition="in" filter="fade">
                                      <p:cBhvr>
                                        <p:cTn id="27" dur="1000"/>
                                        <p:tgtEl>
                                          <p:spTgt spid="3">
                                            <p:txEl>
                                              <p:pRg st="0" end="0"/>
                                            </p:txEl>
                                          </p:spTgt>
                                        </p:tgtEl>
                                      </p:cBhvr>
                                    </p:animEffect>
                                    <p:anim calcmode="lin" valueType="num">
                                      <p:cBhvr>
                                        <p:cTn id="2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1" end="1"/>
                                            </p:txEl>
                                          </p:spTgt>
                                        </p:tgtEl>
                                        <p:attrNameLst>
                                          <p:attrName>style.visibility</p:attrName>
                                        </p:attrNameLst>
                                      </p:cBhvr>
                                      <p:to>
                                        <p:strVal val="visible"/>
                                      </p:to>
                                    </p:set>
                                    <p:animEffect transition="in" filter="fade">
                                      <p:cBhvr>
                                        <p:cTn id="34" dur="1000"/>
                                        <p:tgtEl>
                                          <p:spTgt spid="3">
                                            <p:txEl>
                                              <p:pRg st="1" end="1"/>
                                            </p:txEl>
                                          </p:spTgt>
                                        </p:tgtEl>
                                      </p:cBhvr>
                                    </p:animEffect>
                                    <p:anim calcmode="lin" valueType="num">
                                      <p:cBhvr>
                                        <p:cTn id="3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2" end="2"/>
                                            </p:txEl>
                                          </p:spTgt>
                                        </p:tgtEl>
                                        <p:attrNameLst>
                                          <p:attrName>style.visibility</p:attrName>
                                        </p:attrNameLst>
                                      </p:cBhvr>
                                      <p:to>
                                        <p:strVal val="visible"/>
                                      </p:to>
                                    </p:set>
                                    <p:animEffect transition="in" filter="fade">
                                      <p:cBhvr>
                                        <p:cTn id="41" dur="1000"/>
                                        <p:tgtEl>
                                          <p:spTgt spid="3">
                                            <p:txEl>
                                              <p:pRg st="2" end="2"/>
                                            </p:txEl>
                                          </p:spTgt>
                                        </p:tgtEl>
                                      </p:cBhvr>
                                    </p:animEffect>
                                    <p:anim calcmode="lin" valueType="num">
                                      <p:cBhvr>
                                        <p:cTn id="4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3">
                                            <p:txEl>
                                              <p:pRg st="3" end="3"/>
                                            </p:txEl>
                                          </p:spTgt>
                                        </p:tgtEl>
                                        <p:attrNameLst>
                                          <p:attrName>style.visibility</p:attrName>
                                        </p:attrNameLst>
                                      </p:cBhvr>
                                      <p:to>
                                        <p:strVal val="visible"/>
                                      </p:to>
                                    </p:set>
                                    <p:animEffect transition="in" filter="fade">
                                      <p:cBhvr>
                                        <p:cTn id="48" dur="1000"/>
                                        <p:tgtEl>
                                          <p:spTgt spid="3">
                                            <p:txEl>
                                              <p:pRg st="3" end="3"/>
                                            </p:txEl>
                                          </p:spTgt>
                                        </p:tgtEl>
                                      </p:cBhvr>
                                    </p:animEffect>
                                    <p:anim calcmode="lin" valueType="num">
                                      <p:cBhvr>
                                        <p:cTn id="4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8"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0"/>
            <a:ext cx="8640960" cy="720080"/>
          </a:xfrm>
          <a:solidFill>
            <a:schemeClr val="tx2">
              <a:lumMod val="90000"/>
            </a:schemeClr>
          </a:solidFill>
          <a:ln w="25400">
            <a:solidFill>
              <a:srgbClr val="FF0000"/>
            </a:solidFill>
          </a:ln>
        </p:spPr>
        <p:txBody>
          <a:bodyPr>
            <a:normAutofit fontScale="90000"/>
          </a:bodyPr>
          <a:lstStyle/>
          <a:p>
            <a:pPr algn="ctr"/>
            <a:r>
              <a:rPr lang="it-IT" dirty="0" smtClean="0">
                <a:solidFill>
                  <a:schemeClr val="accent1">
                    <a:lumMod val="75000"/>
                  </a:schemeClr>
                </a:solidFill>
              </a:rPr>
              <a:t>Maternità surrogata</a:t>
            </a:r>
            <a:endParaRPr lang="it-IT" dirty="0">
              <a:solidFill>
                <a:schemeClr val="accent1">
                  <a:lumMod val="75000"/>
                </a:schemeClr>
              </a:solidFill>
            </a:endParaRPr>
          </a:p>
        </p:txBody>
      </p:sp>
      <p:sp>
        <p:nvSpPr>
          <p:cNvPr id="3" name="Sottotitolo 2"/>
          <p:cNvSpPr>
            <a:spLocks noGrp="1"/>
          </p:cNvSpPr>
          <p:nvPr>
            <p:ph type="subTitle" idx="1"/>
          </p:nvPr>
        </p:nvSpPr>
        <p:spPr>
          <a:xfrm>
            <a:off x="5148064" y="1700808"/>
            <a:ext cx="3744416" cy="4824536"/>
          </a:xfrm>
          <a:solidFill>
            <a:srgbClr val="FFFF00"/>
          </a:solidFill>
          <a:ln>
            <a:solidFill>
              <a:srgbClr val="FF0000"/>
            </a:solidFill>
          </a:ln>
        </p:spPr>
        <p:txBody>
          <a:bodyPr>
            <a:noAutofit/>
          </a:bodyPr>
          <a:lstStyle/>
          <a:p>
            <a:pPr marL="90488" algn="just"/>
            <a:r>
              <a:rPr lang="it-IT" sz="1800" b="1" dirty="0" smtClean="0">
                <a:solidFill>
                  <a:srgbClr val="FF0000"/>
                </a:solidFill>
              </a:rPr>
              <a:t>Segue poi l’obbligo per la surrogante </a:t>
            </a:r>
            <a:r>
              <a:rPr lang="it-IT" sz="1800" dirty="0" smtClean="0">
                <a:solidFill>
                  <a:schemeClr val="bg1"/>
                </a:solidFill>
              </a:rPr>
              <a:t>di sottoporsi a molti test, screening medici e psicologici. </a:t>
            </a:r>
          </a:p>
          <a:p>
            <a:pPr marL="90488" algn="just"/>
            <a:r>
              <a:rPr lang="it-IT" sz="1800" b="1" dirty="0" smtClean="0">
                <a:solidFill>
                  <a:srgbClr val="FF0000"/>
                </a:solidFill>
              </a:rPr>
              <a:t>Qualche volta </a:t>
            </a:r>
            <a:r>
              <a:rPr lang="it-IT" sz="1800" dirty="0" smtClean="0">
                <a:solidFill>
                  <a:schemeClr val="bg1"/>
                </a:solidFill>
              </a:rPr>
              <a:t>anche i compratori devono sottoporsi a una valutazione di idoneità da parte di uno psicologo. </a:t>
            </a:r>
          </a:p>
          <a:p>
            <a:pPr marL="90488" algn="just"/>
            <a:r>
              <a:rPr lang="it-IT" sz="1800" b="1" dirty="0" smtClean="0">
                <a:solidFill>
                  <a:srgbClr val="FF0000"/>
                </a:solidFill>
              </a:rPr>
              <a:t>Seguono i termini del pagamento</a:t>
            </a:r>
            <a:r>
              <a:rPr lang="it-IT" sz="1800" dirty="0" smtClean="0">
                <a:solidFill>
                  <a:schemeClr val="bg1"/>
                </a:solidFill>
              </a:rPr>
              <a:t>, le spese rimborsabili (indennità per l’abbigliamento, rimborso della benzina e del chilometraggio per le visite mediche, salari persi nel caso in cui la surrogante debba assentarsi dal lavoro o smettere di lavorare a causa di complicazioni legate alla gravidanza, ecc.).</a:t>
            </a:r>
            <a:endParaRPr lang="it-IT" sz="1800" dirty="0">
              <a:solidFill>
                <a:schemeClr val="bg1"/>
              </a:solidFill>
            </a:endParaRPr>
          </a:p>
        </p:txBody>
      </p:sp>
      <p:sp>
        <p:nvSpPr>
          <p:cNvPr id="6" name="Segnaposto data 5"/>
          <p:cNvSpPr>
            <a:spLocks noGrp="1"/>
          </p:cNvSpPr>
          <p:nvPr>
            <p:ph type="dt" sz="half" idx="10"/>
          </p:nvPr>
        </p:nvSpPr>
        <p:spPr/>
        <p:txBody>
          <a:bodyPr/>
          <a:lstStyle/>
          <a:p>
            <a:fld id="{1D56B473-2150-4813-A239-AE876A07B24E}" type="datetime1">
              <a:rPr lang="it-IT" smtClean="0"/>
              <a:pPr/>
              <a:t>30/04/2020</a:t>
            </a:fld>
            <a:endParaRPr lang="it-IT"/>
          </a:p>
        </p:txBody>
      </p:sp>
      <p:sp>
        <p:nvSpPr>
          <p:cNvPr id="7" name="Segnaposto numero diapositiva 6"/>
          <p:cNvSpPr>
            <a:spLocks noGrp="1"/>
          </p:cNvSpPr>
          <p:nvPr>
            <p:ph type="sldNum" sz="quarter" idx="12"/>
          </p:nvPr>
        </p:nvSpPr>
        <p:spPr/>
        <p:txBody>
          <a:bodyPr/>
          <a:lstStyle/>
          <a:p>
            <a:fld id="{EC9263FF-37B1-4CC4-B446-85AE08A7B485}" type="slidenum">
              <a:rPr lang="it-IT" smtClean="0"/>
              <a:pPr/>
              <a:t>16</a:t>
            </a:fld>
            <a:endParaRPr lang="it-IT"/>
          </a:p>
        </p:txBody>
      </p:sp>
      <p:sp>
        <p:nvSpPr>
          <p:cNvPr id="8" name="CasellaDiTesto 7"/>
          <p:cNvSpPr txBox="1"/>
          <p:nvPr/>
        </p:nvSpPr>
        <p:spPr>
          <a:xfrm>
            <a:off x="251520" y="1052736"/>
            <a:ext cx="8640960" cy="523220"/>
          </a:xfrm>
          <a:prstGeom prst="rect">
            <a:avLst/>
          </a:prstGeom>
          <a:noFill/>
        </p:spPr>
        <p:txBody>
          <a:bodyPr wrap="square" rtlCol="0">
            <a:spAutoFit/>
          </a:bodyPr>
          <a:lstStyle/>
          <a:p>
            <a:pPr algn="ctr"/>
            <a:r>
              <a:rPr lang="it-IT" sz="2800" b="1" dirty="0" smtClean="0"/>
              <a:t>Visite mediche</a:t>
            </a:r>
            <a:endParaRPr lang="it-IT" b="1" dirty="0"/>
          </a:p>
        </p:txBody>
      </p:sp>
      <p:pic>
        <p:nvPicPr>
          <p:cNvPr id="4098" name="Picture 2" descr="C:\Users\Master\Desktop\Foto Surrogata\23.png"/>
          <p:cNvPicPr>
            <a:picLocks noChangeAspect="1" noChangeArrowheads="1"/>
          </p:cNvPicPr>
          <p:nvPr/>
        </p:nvPicPr>
        <p:blipFill>
          <a:blip r:embed="rId2" cstate="print"/>
          <a:srcRect l="7839" t="22071" r="21614" b="43912"/>
          <a:stretch>
            <a:fillRect/>
          </a:stretch>
        </p:blipFill>
        <p:spPr bwMode="auto">
          <a:xfrm>
            <a:off x="179512" y="2636912"/>
            <a:ext cx="4824536" cy="3429000"/>
          </a:xfrm>
          <a:prstGeom prst="rect">
            <a:avLst/>
          </a:prstGeom>
          <a:noFill/>
          <a:ln w="25400">
            <a:solidFill>
              <a:srgbClr val="FF0000"/>
            </a:solidFill>
          </a:ln>
        </p:spPr>
      </p:pic>
      <p:sp>
        <p:nvSpPr>
          <p:cNvPr id="9" name="CasellaDiTesto 8"/>
          <p:cNvSpPr txBox="1"/>
          <p:nvPr/>
        </p:nvSpPr>
        <p:spPr>
          <a:xfrm>
            <a:off x="179512" y="2060848"/>
            <a:ext cx="4824536" cy="400110"/>
          </a:xfrm>
          <a:prstGeom prst="rect">
            <a:avLst/>
          </a:prstGeom>
          <a:solidFill>
            <a:srgbClr val="FFFF00"/>
          </a:solidFill>
          <a:ln w="25400">
            <a:solidFill>
              <a:srgbClr val="FF0000"/>
            </a:solidFill>
          </a:ln>
        </p:spPr>
        <p:txBody>
          <a:bodyPr wrap="square" rtlCol="0">
            <a:spAutoFit/>
          </a:bodyPr>
          <a:lstStyle/>
          <a:p>
            <a:pPr algn="ctr"/>
            <a:r>
              <a:rPr lang="it-IT" sz="2000" b="1" dirty="0" smtClean="0">
                <a:solidFill>
                  <a:srgbClr val="FF0000"/>
                </a:solidFill>
              </a:rPr>
              <a:t>Tabella prezzi: come al supermarket</a:t>
            </a:r>
            <a:endParaRPr lang="it-IT" sz="20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fade">
                                      <p:cBhvr>
                                        <p:cTn id="14" dur="1000"/>
                                        <p:tgtEl>
                                          <p:spTgt spid="9"/>
                                        </p:tgtEl>
                                      </p:cBhvr>
                                    </p:animEffect>
                                    <p:anim calcmode="lin" valueType="num">
                                      <p:cBhvr>
                                        <p:cTn id="15" dur="1000" fill="hold"/>
                                        <p:tgtEl>
                                          <p:spTgt spid="9"/>
                                        </p:tgtEl>
                                        <p:attrNameLst>
                                          <p:attrName>ppt_x</p:attrName>
                                        </p:attrNameLst>
                                      </p:cBhvr>
                                      <p:tavLst>
                                        <p:tav tm="0">
                                          <p:val>
                                            <p:strVal val="#ppt_x"/>
                                          </p:val>
                                        </p:tav>
                                        <p:tav tm="100000">
                                          <p:val>
                                            <p:strVal val="#ppt_x"/>
                                          </p:val>
                                        </p:tav>
                                      </p:tavLst>
                                    </p:anim>
                                    <p:anim calcmode="lin" valueType="num">
                                      <p:cBhvr>
                                        <p:cTn id="16"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3" presetClass="entr" presetSubtype="16" fill="hold" nodeType="clickEffect">
                                  <p:stCondLst>
                                    <p:cond delay="0"/>
                                  </p:stCondLst>
                                  <p:childTnLst>
                                    <p:set>
                                      <p:cBhvr>
                                        <p:cTn id="20" dur="1" fill="hold">
                                          <p:stCondLst>
                                            <p:cond delay="0"/>
                                          </p:stCondLst>
                                        </p:cTn>
                                        <p:tgtEl>
                                          <p:spTgt spid="4098"/>
                                        </p:tgtEl>
                                        <p:attrNameLst>
                                          <p:attrName>style.visibility</p:attrName>
                                        </p:attrNameLst>
                                      </p:cBhvr>
                                      <p:to>
                                        <p:strVal val="visible"/>
                                      </p:to>
                                    </p:set>
                                    <p:anim calcmode="lin" valueType="num">
                                      <p:cBhvr>
                                        <p:cTn id="21" dur="500" fill="hold"/>
                                        <p:tgtEl>
                                          <p:spTgt spid="4098"/>
                                        </p:tgtEl>
                                        <p:attrNameLst>
                                          <p:attrName>ppt_w</p:attrName>
                                        </p:attrNameLst>
                                      </p:cBhvr>
                                      <p:tavLst>
                                        <p:tav tm="0">
                                          <p:val>
                                            <p:fltVal val="0"/>
                                          </p:val>
                                        </p:tav>
                                        <p:tav tm="100000">
                                          <p:val>
                                            <p:strVal val="#ppt_w"/>
                                          </p:val>
                                        </p:tav>
                                      </p:tavLst>
                                    </p:anim>
                                    <p:anim calcmode="lin" valueType="num">
                                      <p:cBhvr>
                                        <p:cTn id="22" dur="500" fill="hold"/>
                                        <p:tgtEl>
                                          <p:spTgt spid="4098"/>
                                        </p:tgtEl>
                                        <p:attrNameLst>
                                          <p:attrName>ppt_h</p:attrName>
                                        </p:attrNameLst>
                                      </p:cBhvr>
                                      <p:tavLst>
                                        <p:tav tm="0">
                                          <p:val>
                                            <p:fltVal val="0"/>
                                          </p:val>
                                        </p:tav>
                                        <p:tav tm="100000">
                                          <p:val>
                                            <p:strVal val="#ppt_h"/>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bg/>
                                          </p:spTgt>
                                        </p:tgtEl>
                                        <p:attrNameLst>
                                          <p:attrName>style.visibility</p:attrName>
                                        </p:attrNameLst>
                                      </p:cBhvr>
                                      <p:to>
                                        <p:strVal val="visible"/>
                                      </p:to>
                                    </p:set>
                                    <p:animEffect transition="in" filter="fade">
                                      <p:cBhvr>
                                        <p:cTn id="27" dur="1000"/>
                                        <p:tgtEl>
                                          <p:spTgt spid="3">
                                            <p:bg/>
                                          </p:spTgt>
                                        </p:tgtEl>
                                      </p:cBhvr>
                                    </p:animEffect>
                                    <p:anim calcmode="lin" valueType="num">
                                      <p:cBhvr>
                                        <p:cTn id="28" dur="1000" fill="hold"/>
                                        <p:tgtEl>
                                          <p:spTgt spid="3">
                                            <p:bg/>
                                          </p:spTgt>
                                        </p:tgtEl>
                                        <p:attrNameLst>
                                          <p:attrName>ppt_x</p:attrName>
                                        </p:attrNameLst>
                                      </p:cBhvr>
                                      <p:tavLst>
                                        <p:tav tm="0">
                                          <p:val>
                                            <p:strVal val="#ppt_x"/>
                                          </p:val>
                                        </p:tav>
                                        <p:tav tm="100000">
                                          <p:val>
                                            <p:strVal val="#ppt_x"/>
                                          </p:val>
                                        </p:tav>
                                      </p:tavLst>
                                    </p:anim>
                                    <p:anim calcmode="lin" valueType="num">
                                      <p:cBhvr>
                                        <p:cTn id="29"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0" end="0"/>
                                            </p:txEl>
                                          </p:spTgt>
                                        </p:tgtEl>
                                        <p:attrNameLst>
                                          <p:attrName>style.visibility</p:attrName>
                                        </p:attrNameLst>
                                      </p:cBhvr>
                                      <p:to>
                                        <p:strVal val="visible"/>
                                      </p:to>
                                    </p:set>
                                    <p:animEffect transition="in" filter="fade">
                                      <p:cBhvr>
                                        <p:cTn id="34" dur="1000"/>
                                        <p:tgtEl>
                                          <p:spTgt spid="3">
                                            <p:txEl>
                                              <p:pRg st="0" end="0"/>
                                            </p:txEl>
                                          </p:spTgt>
                                        </p:tgtEl>
                                      </p:cBhvr>
                                    </p:animEffect>
                                    <p:anim calcmode="lin" valueType="num">
                                      <p:cBhvr>
                                        <p:cTn id="3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1" end="1"/>
                                            </p:txEl>
                                          </p:spTgt>
                                        </p:tgtEl>
                                        <p:attrNameLst>
                                          <p:attrName>style.visibility</p:attrName>
                                        </p:attrNameLst>
                                      </p:cBhvr>
                                      <p:to>
                                        <p:strVal val="visible"/>
                                      </p:to>
                                    </p:set>
                                    <p:animEffect transition="in" filter="fade">
                                      <p:cBhvr>
                                        <p:cTn id="41" dur="1000"/>
                                        <p:tgtEl>
                                          <p:spTgt spid="3">
                                            <p:txEl>
                                              <p:pRg st="1" end="1"/>
                                            </p:txEl>
                                          </p:spTgt>
                                        </p:tgtEl>
                                      </p:cBhvr>
                                    </p:animEffect>
                                    <p:anim calcmode="lin" valueType="num">
                                      <p:cBhvr>
                                        <p:cTn id="4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3">
                                            <p:txEl>
                                              <p:pRg st="2" end="2"/>
                                            </p:txEl>
                                          </p:spTgt>
                                        </p:tgtEl>
                                        <p:attrNameLst>
                                          <p:attrName>style.visibility</p:attrName>
                                        </p:attrNameLst>
                                      </p:cBhvr>
                                      <p:to>
                                        <p:strVal val="visible"/>
                                      </p:to>
                                    </p:set>
                                    <p:animEffect transition="in" filter="fade">
                                      <p:cBhvr>
                                        <p:cTn id="48" dur="1000"/>
                                        <p:tgtEl>
                                          <p:spTgt spid="3">
                                            <p:txEl>
                                              <p:pRg st="2" end="2"/>
                                            </p:txEl>
                                          </p:spTgt>
                                        </p:tgtEl>
                                      </p:cBhvr>
                                    </p:animEffect>
                                    <p:anim calcmode="lin" valueType="num">
                                      <p:cBhvr>
                                        <p:cTn id="4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8" grpId="0"/>
      <p:bldP spid="9"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0"/>
            <a:ext cx="8640960" cy="720080"/>
          </a:xfrm>
          <a:solidFill>
            <a:schemeClr val="tx2">
              <a:lumMod val="90000"/>
            </a:schemeClr>
          </a:solidFill>
          <a:ln w="25400">
            <a:solidFill>
              <a:srgbClr val="FF0000"/>
            </a:solidFill>
          </a:ln>
        </p:spPr>
        <p:txBody>
          <a:bodyPr>
            <a:normAutofit fontScale="90000"/>
          </a:bodyPr>
          <a:lstStyle/>
          <a:p>
            <a:pPr algn="ctr"/>
            <a:r>
              <a:rPr lang="it-IT" dirty="0" smtClean="0">
                <a:solidFill>
                  <a:schemeClr val="accent1">
                    <a:lumMod val="75000"/>
                  </a:schemeClr>
                </a:solidFill>
              </a:rPr>
              <a:t>Maternità surrogata</a:t>
            </a:r>
            <a:endParaRPr lang="it-IT" dirty="0">
              <a:solidFill>
                <a:schemeClr val="accent1">
                  <a:lumMod val="75000"/>
                </a:schemeClr>
              </a:solidFill>
            </a:endParaRPr>
          </a:p>
        </p:txBody>
      </p:sp>
      <p:sp>
        <p:nvSpPr>
          <p:cNvPr id="3" name="Sottotitolo 2"/>
          <p:cNvSpPr>
            <a:spLocks noGrp="1"/>
          </p:cNvSpPr>
          <p:nvPr>
            <p:ph type="subTitle" idx="1"/>
          </p:nvPr>
        </p:nvSpPr>
        <p:spPr>
          <a:xfrm>
            <a:off x="251520" y="1700808"/>
            <a:ext cx="5760640" cy="4824536"/>
          </a:xfrm>
          <a:solidFill>
            <a:srgbClr val="FFFF00"/>
          </a:solidFill>
          <a:ln>
            <a:solidFill>
              <a:srgbClr val="FF0000"/>
            </a:solidFill>
          </a:ln>
        </p:spPr>
        <p:txBody>
          <a:bodyPr>
            <a:noAutofit/>
          </a:bodyPr>
          <a:lstStyle/>
          <a:p>
            <a:pPr marL="90488" algn="just"/>
            <a:r>
              <a:rPr lang="it-IT" sz="1800" b="1" dirty="0" smtClean="0">
                <a:solidFill>
                  <a:srgbClr val="FF0000"/>
                </a:solidFill>
              </a:rPr>
              <a:t>Segue poi </a:t>
            </a:r>
            <a:r>
              <a:rPr lang="it-IT" sz="1800" dirty="0" smtClean="0">
                <a:solidFill>
                  <a:schemeClr val="bg1"/>
                </a:solidFill>
              </a:rPr>
              <a:t>uno degli aspetti più preoccupanti di tali contratti: le clausole aggiunte con tutti i </a:t>
            </a:r>
            <a:r>
              <a:rPr lang="it-IT" sz="1800" i="1" dirty="0" smtClean="0">
                <a:solidFill>
                  <a:schemeClr val="bg1"/>
                </a:solidFill>
              </a:rPr>
              <a:t>desiderata </a:t>
            </a:r>
            <a:r>
              <a:rPr lang="it-IT" sz="1800" dirty="0" smtClean="0">
                <a:solidFill>
                  <a:schemeClr val="bg1"/>
                </a:solidFill>
              </a:rPr>
              <a:t>dei committenti. </a:t>
            </a:r>
          </a:p>
          <a:p>
            <a:pPr marL="90488" algn="just"/>
            <a:r>
              <a:rPr lang="it-IT" sz="1800" b="1" dirty="0" smtClean="0">
                <a:solidFill>
                  <a:srgbClr val="FF0000"/>
                </a:solidFill>
              </a:rPr>
              <a:t>Costoro</a:t>
            </a:r>
            <a:r>
              <a:rPr lang="it-IT" sz="1800" dirty="0" smtClean="0">
                <a:solidFill>
                  <a:schemeClr val="bg1"/>
                </a:solidFill>
              </a:rPr>
              <a:t> possono controllare quasi ogni dettaglio della vita privata della surrogante fino al momento della nascita, dal che si evince chiaramente </a:t>
            </a:r>
            <a:r>
              <a:rPr lang="it-IT" sz="1800" b="1" dirty="0" smtClean="0">
                <a:solidFill>
                  <a:schemeClr val="bg1"/>
                </a:solidFill>
              </a:rPr>
              <a:t>l’uso dell’intero corpo della donna, per tutta la durata della gravidanza, come un oggetto di commercio</a:t>
            </a:r>
            <a:r>
              <a:rPr lang="it-IT" sz="1800" dirty="0" smtClean="0">
                <a:solidFill>
                  <a:schemeClr val="bg1"/>
                </a:solidFill>
              </a:rPr>
              <a:t>. </a:t>
            </a:r>
          </a:p>
          <a:p>
            <a:pPr marL="90488" algn="just"/>
            <a:r>
              <a:rPr lang="it-IT" sz="1800" b="1" dirty="0" smtClean="0">
                <a:solidFill>
                  <a:srgbClr val="FF0000"/>
                </a:solidFill>
              </a:rPr>
              <a:t>La maggior parte dei contratti </a:t>
            </a:r>
            <a:r>
              <a:rPr lang="it-IT" sz="1800" dirty="0" smtClean="0">
                <a:solidFill>
                  <a:schemeClr val="bg1"/>
                </a:solidFill>
              </a:rPr>
              <a:t>controlla esplicitamente la dieta, l’esercizio fisico, lo stile di vita, i viaggi e tutte le attività della surrogante. </a:t>
            </a:r>
          </a:p>
          <a:p>
            <a:pPr marL="90488" algn="just"/>
            <a:r>
              <a:rPr lang="it-IT" sz="1800" b="1" dirty="0" smtClean="0">
                <a:solidFill>
                  <a:srgbClr val="FF0000"/>
                </a:solidFill>
              </a:rPr>
              <a:t>Chi pretende </a:t>
            </a:r>
            <a:r>
              <a:rPr lang="it-IT" sz="1800" dirty="0" smtClean="0">
                <a:solidFill>
                  <a:schemeClr val="bg1"/>
                </a:solidFill>
              </a:rPr>
              <a:t>che la donna segua una dieta vegana o macrobiologica, chi vieta alla madre di tingersi i capelli; qualche contratto prevede che la surrogante (e il suo eventuale marito) si impegnino a non creare alcuna relazione genitore-figlio con il bambino.</a:t>
            </a:r>
            <a:endParaRPr lang="it-IT" sz="1800" dirty="0">
              <a:solidFill>
                <a:schemeClr val="bg1"/>
              </a:solidFill>
            </a:endParaRPr>
          </a:p>
        </p:txBody>
      </p:sp>
      <p:sp>
        <p:nvSpPr>
          <p:cNvPr id="6" name="Segnaposto data 5"/>
          <p:cNvSpPr>
            <a:spLocks noGrp="1"/>
          </p:cNvSpPr>
          <p:nvPr>
            <p:ph type="dt" sz="half" idx="10"/>
          </p:nvPr>
        </p:nvSpPr>
        <p:spPr/>
        <p:txBody>
          <a:bodyPr/>
          <a:lstStyle/>
          <a:p>
            <a:fld id="{1D56B473-2150-4813-A239-AE876A07B24E}" type="datetime1">
              <a:rPr lang="it-IT" smtClean="0"/>
              <a:pPr/>
              <a:t>30/04/2020</a:t>
            </a:fld>
            <a:endParaRPr lang="it-IT"/>
          </a:p>
        </p:txBody>
      </p:sp>
      <p:sp>
        <p:nvSpPr>
          <p:cNvPr id="7" name="Segnaposto numero diapositiva 6"/>
          <p:cNvSpPr>
            <a:spLocks noGrp="1"/>
          </p:cNvSpPr>
          <p:nvPr>
            <p:ph type="sldNum" sz="quarter" idx="12"/>
          </p:nvPr>
        </p:nvSpPr>
        <p:spPr/>
        <p:txBody>
          <a:bodyPr/>
          <a:lstStyle/>
          <a:p>
            <a:fld id="{EC9263FF-37B1-4CC4-B446-85AE08A7B485}" type="slidenum">
              <a:rPr lang="it-IT" smtClean="0"/>
              <a:pPr/>
              <a:t>17</a:t>
            </a:fld>
            <a:endParaRPr lang="it-IT"/>
          </a:p>
        </p:txBody>
      </p:sp>
      <p:sp>
        <p:nvSpPr>
          <p:cNvPr id="8" name="CasellaDiTesto 7"/>
          <p:cNvSpPr txBox="1"/>
          <p:nvPr/>
        </p:nvSpPr>
        <p:spPr>
          <a:xfrm>
            <a:off x="251520" y="1052736"/>
            <a:ext cx="8640960" cy="523220"/>
          </a:xfrm>
          <a:prstGeom prst="rect">
            <a:avLst/>
          </a:prstGeom>
          <a:noFill/>
        </p:spPr>
        <p:txBody>
          <a:bodyPr wrap="square" rtlCol="0">
            <a:spAutoFit/>
          </a:bodyPr>
          <a:lstStyle/>
          <a:p>
            <a:pPr algn="ctr"/>
            <a:r>
              <a:rPr lang="it-IT" sz="2800" b="1" dirty="0" smtClean="0"/>
              <a:t>I desiderata dei compratori</a:t>
            </a:r>
          </a:p>
        </p:txBody>
      </p:sp>
      <p:pic>
        <p:nvPicPr>
          <p:cNvPr id="15362" name="Picture 2" descr="C:\Users\Master\Desktop\Foto Surrogata\21.jpg"/>
          <p:cNvPicPr>
            <a:picLocks noChangeAspect="1" noChangeArrowheads="1"/>
          </p:cNvPicPr>
          <p:nvPr/>
        </p:nvPicPr>
        <p:blipFill>
          <a:blip r:embed="rId2" cstate="print"/>
          <a:srcRect/>
          <a:stretch>
            <a:fillRect/>
          </a:stretch>
        </p:blipFill>
        <p:spPr bwMode="auto">
          <a:xfrm>
            <a:off x="6197486" y="3212977"/>
            <a:ext cx="2782682" cy="1728192"/>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nodeType="clickEffect">
                                  <p:stCondLst>
                                    <p:cond delay="0"/>
                                  </p:stCondLst>
                                  <p:childTnLst>
                                    <p:set>
                                      <p:cBhvr>
                                        <p:cTn id="13" dur="1" fill="hold">
                                          <p:stCondLst>
                                            <p:cond delay="0"/>
                                          </p:stCondLst>
                                        </p:cTn>
                                        <p:tgtEl>
                                          <p:spTgt spid="15362"/>
                                        </p:tgtEl>
                                        <p:attrNameLst>
                                          <p:attrName>style.visibility</p:attrName>
                                        </p:attrNameLst>
                                      </p:cBhvr>
                                      <p:to>
                                        <p:strVal val="visible"/>
                                      </p:to>
                                    </p:set>
                                    <p:anim calcmode="lin" valueType="num">
                                      <p:cBhvr>
                                        <p:cTn id="14" dur="500" fill="hold"/>
                                        <p:tgtEl>
                                          <p:spTgt spid="15362"/>
                                        </p:tgtEl>
                                        <p:attrNameLst>
                                          <p:attrName>ppt_w</p:attrName>
                                        </p:attrNameLst>
                                      </p:cBhvr>
                                      <p:tavLst>
                                        <p:tav tm="0">
                                          <p:val>
                                            <p:fltVal val="0"/>
                                          </p:val>
                                        </p:tav>
                                        <p:tav tm="100000">
                                          <p:val>
                                            <p:strVal val="#ppt_w"/>
                                          </p:val>
                                        </p:tav>
                                      </p:tavLst>
                                    </p:anim>
                                    <p:anim calcmode="lin" valueType="num">
                                      <p:cBhvr>
                                        <p:cTn id="15" dur="500" fill="hold"/>
                                        <p:tgtEl>
                                          <p:spTgt spid="15362"/>
                                        </p:tgtEl>
                                        <p:attrNameLst>
                                          <p:attrName>ppt_h</p:attrName>
                                        </p:attrNameLst>
                                      </p:cBhvr>
                                      <p:tavLst>
                                        <p:tav tm="0">
                                          <p:val>
                                            <p:fltVal val="0"/>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bg/>
                                          </p:spTgt>
                                        </p:tgtEl>
                                        <p:attrNameLst>
                                          <p:attrName>style.visibility</p:attrName>
                                        </p:attrNameLst>
                                      </p:cBhvr>
                                      <p:to>
                                        <p:strVal val="visible"/>
                                      </p:to>
                                    </p:set>
                                    <p:animEffect transition="in" filter="fade">
                                      <p:cBhvr>
                                        <p:cTn id="20" dur="1000"/>
                                        <p:tgtEl>
                                          <p:spTgt spid="3">
                                            <p:bg/>
                                          </p:spTgt>
                                        </p:tgtEl>
                                      </p:cBhvr>
                                    </p:animEffect>
                                    <p:anim calcmode="lin" valueType="num">
                                      <p:cBhvr>
                                        <p:cTn id="21" dur="1000" fill="hold"/>
                                        <p:tgtEl>
                                          <p:spTgt spid="3">
                                            <p:bg/>
                                          </p:spTgt>
                                        </p:tgtEl>
                                        <p:attrNameLst>
                                          <p:attrName>ppt_x</p:attrName>
                                        </p:attrNameLst>
                                      </p:cBhvr>
                                      <p:tavLst>
                                        <p:tav tm="0">
                                          <p:val>
                                            <p:strVal val="#ppt_x"/>
                                          </p:val>
                                        </p:tav>
                                        <p:tav tm="100000">
                                          <p:val>
                                            <p:strVal val="#ppt_x"/>
                                          </p:val>
                                        </p:tav>
                                      </p:tavLst>
                                    </p:anim>
                                    <p:anim calcmode="lin" valueType="num">
                                      <p:cBhvr>
                                        <p:cTn id="22"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Effect transition="in" filter="fade">
                                      <p:cBhvr>
                                        <p:cTn id="27" dur="1000"/>
                                        <p:tgtEl>
                                          <p:spTgt spid="3">
                                            <p:txEl>
                                              <p:pRg st="0" end="0"/>
                                            </p:txEl>
                                          </p:spTgt>
                                        </p:tgtEl>
                                      </p:cBhvr>
                                    </p:animEffect>
                                    <p:anim calcmode="lin" valueType="num">
                                      <p:cBhvr>
                                        <p:cTn id="2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1" end="1"/>
                                            </p:txEl>
                                          </p:spTgt>
                                        </p:tgtEl>
                                        <p:attrNameLst>
                                          <p:attrName>style.visibility</p:attrName>
                                        </p:attrNameLst>
                                      </p:cBhvr>
                                      <p:to>
                                        <p:strVal val="visible"/>
                                      </p:to>
                                    </p:set>
                                    <p:animEffect transition="in" filter="fade">
                                      <p:cBhvr>
                                        <p:cTn id="34" dur="1000"/>
                                        <p:tgtEl>
                                          <p:spTgt spid="3">
                                            <p:txEl>
                                              <p:pRg st="1" end="1"/>
                                            </p:txEl>
                                          </p:spTgt>
                                        </p:tgtEl>
                                      </p:cBhvr>
                                    </p:animEffect>
                                    <p:anim calcmode="lin" valueType="num">
                                      <p:cBhvr>
                                        <p:cTn id="3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2" end="2"/>
                                            </p:txEl>
                                          </p:spTgt>
                                        </p:tgtEl>
                                        <p:attrNameLst>
                                          <p:attrName>style.visibility</p:attrName>
                                        </p:attrNameLst>
                                      </p:cBhvr>
                                      <p:to>
                                        <p:strVal val="visible"/>
                                      </p:to>
                                    </p:set>
                                    <p:animEffect transition="in" filter="fade">
                                      <p:cBhvr>
                                        <p:cTn id="41" dur="1000"/>
                                        <p:tgtEl>
                                          <p:spTgt spid="3">
                                            <p:txEl>
                                              <p:pRg st="2" end="2"/>
                                            </p:txEl>
                                          </p:spTgt>
                                        </p:tgtEl>
                                      </p:cBhvr>
                                    </p:animEffect>
                                    <p:anim calcmode="lin" valueType="num">
                                      <p:cBhvr>
                                        <p:cTn id="4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3">
                                            <p:txEl>
                                              <p:pRg st="3" end="3"/>
                                            </p:txEl>
                                          </p:spTgt>
                                        </p:tgtEl>
                                        <p:attrNameLst>
                                          <p:attrName>style.visibility</p:attrName>
                                        </p:attrNameLst>
                                      </p:cBhvr>
                                      <p:to>
                                        <p:strVal val="visible"/>
                                      </p:to>
                                    </p:set>
                                    <p:animEffect transition="in" filter="fade">
                                      <p:cBhvr>
                                        <p:cTn id="48" dur="1000"/>
                                        <p:tgtEl>
                                          <p:spTgt spid="3">
                                            <p:txEl>
                                              <p:pRg st="3" end="3"/>
                                            </p:txEl>
                                          </p:spTgt>
                                        </p:tgtEl>
                                      </p:cBhvr>
                                    </p:animEffect>
                                    <p:anim calcmode="lin" valueType="num">
                                      <p:cBhvr>
                                        <p:cTn id="4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8"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0"/>
            <a:ext cx="8640960" cy="720080"/>
          </a:xfrm>
          <a:solidFill>
            <a:schemeClr val="tx2">
              <a:lumMod val="90000"/>
            </a:schemeClr>
          </a:solidFill>
          <a:ln w="25400">
            <a:solidFill>
              <a:srgbClr val="FF0000"/>
            </a:solidFill>
          </a:ln>
        </p:spPr>
        <p:txBody>
          <a:bodyPr>
            <a:normAutofit fontScale="90000"/>
          </a:bodyPr>
          <a:lstStyle/>
          <a:p>
            <a:pPr algn="ctr"/>
            <a:r>
              <a:rPr lang="it-IT" dirty="0" smtClean="0">
                <a:solidFill>
                  <a:schemeClr val="accent1">
                    <a:lumMod val="75000"/>
                  </a:schemeClr>
                </a:solidFill>
              </a:rPr>
              <a:t>Maternità surrogata</a:t>
            </a:r>
            <a:endParaRPr lang="it-IT" dirty="0">
              <a:solidFill>
                <a:schemeClr val="accent1">
                  <a:lumMod val="75000"/>
                </a:schemeClr>
              </a:solidFill>
            </a:endParaRPr>
          </a:p>
        </p:txBody>
      </p:sp>
      <p:sp>
        <p:nvSpPr>
          <p:cNvPr id="3" name="Sottotitolo 2"/>
          <p:cNvSpPr>
            <a:spLocks noGrp="1"/>
          </p:cNvSpPr>
          <p:nvPr>
            <p:ph type="subTitle" idx="1"/>
          </p:nvPr>
        </p:nvSpPr>
        <p:spPr>
          <a:xfrm>
            <a:off x="251520" y="1700808"/>
            <a:ext cx="8640960" cy="2304256"/>
          </a:xfrm>
          <a:solidFill>
            <a:srgbClr val="FFFF00"/>
          </a:solidFill>
          <a:ln>
            <a:solidFill>
              <a:srgbClr val="FF0000"/>
            </a:solidFill>
          </a:ln>
        </p:spPr>
        <p:txBody>
          <a:bodyPr>
            <a:noAutofit/>
          </a:bodyPr>
          <a:lstStyle/>
          <a:p>
            <a:pPr marL="90488" algn="just"/>
            <a:r>
              <a:rPr lang="it-IT" sz="2000" b="1" dirty="0" smtClean="0">
                <a:solidFill>
                  <a:srgbClr val="FF0000"/>
                </a:solidFill>
              </a:rPr>
              <a:t>Tutte le norme </a:t>
            </a:r>
            <a:r>
              <a:rPr lang="it-IT" sz="2000" dirty="0" smtClean="0">
                <a:solidFill>
                  <a:schemeClr val="bg1"/>
                </a:solidFill>
              </a:rPr>
              <a:t>sulla riservatezza circa le informazioni sulla salute personale, che in California sono molto rigorose, con la madre surrogante vengono completamente disattese. </a:t>
            </a:r>
          </a:p>
          <a:p>
            <a:pPr marL="90488" algn="just"/>
            <a:r>
              <a:rPr lang="it-IT" sz="2000" b="1" dirty="0" smtClean="0">
                <a:solidFill>
                  <a:srgbClr val="FF0000"/>
                </a:solidFill>
              </a:rPr>
              <a:t>I compratori </a:t>
            </a:r>
            <a:r>
              <a:rPr lang="it-IT" sz="2000" dirty="0" smtClean="0">
                <a:solidFill>
                  <a:schemeClr val="bg1"/>
                </a:solidFill>
              </a:rPr>
              <a:t>hanno diritto a tutte le notizie mediche che vogliono, sia sulla sua salute fisica, sia sulle sue eventuali sedute presso uno psicologo. </a:t>
            </a:r>
          </a:p>
          <a:p>
            <a:pPr marL="90488" algn="just"/>
            <a:r>
              <a:rPr lang="it-IT" sz="2000" b="1" dirty="0" smtClean="0">
                <a:solidFill>
                  <a:srgbClr val="FF0000"/>
                </a:solidFill>
              </a:rPr>
              <a:t>I contratti </a:t>
            </a:r>
            <a:r>
              <a:rPr lang="it-IT" sz="2000" dirty="0" smtClean="0">
                <a:solidFill>
                  <a:schemeClr val="bg1"/>
                </a:solidFill>
              </a:rPr>
              <a:t>prevedono anche l’accesso diretto dei committenti a tutte le sue cartelle cliniche.</a:t>
            </a:r>
            <a:endParaRPr lang="it-IT" sz="2000" dirty="0">
              <a:solidFill>
                <a:schemeClr val="bg1"/>
              </a:solidFill>
            </a:endParaRPr>
          </a:p>
        </p:txBody>
      </p:sp>
      <p:sp>
        <p:nvSpPr>
          <p:cNvPr id="6" name="Segnaposto data 5"/>
          <p:cNvSpPr>
            <a:spLocks noGrp="1"/>
          </p:cNvSpPr>
          <p:nvPr>
            <p:ph type="dt" sz="half" idx="10"/>
          </p:nvPr>
        </p:nvSpPr>
        <p:spPr/>
        <p:txBody>
          <a:bodyPr/>
          <a:lstStyle/>
          <a:p>
            <a:fld id="{1D56B473-2150-4813-A239-AE876A07B24E}" type="datetime1">
              <a:rPr lang="it-IT" smtClean="0"/>
              <a:pPr/>
              <a:t>30/04/2020</a:t>
            </a:fld>
            <a:endParaRPr lang="it-IT"/>
          </a:p>
        </p:txBody>
      </p:sp>
      <p:sp>
        <p:nvSpPr>
          <p:cNvPr id="7" name="Segnaposto numero diapositiva 6"/>
          <p:cNvSpPr>
            <a:spLocks noGrp="1"/>
          </p:cNvSpPr>
          <p:nvPr>
            <p:ph type="sldNum" sz="quarter" idx="12"/>
          </p:nvPr>
        </p:nvSpPr>
        <p:spPr/>
        <p:txBody>
          <a:bodyPr/>
          <a:lstStyle/>
          <a:p>
            <a:fld id="{EC9263FF-37B1-4CC4-B446-85AE08A7B485}" type="slidenum">
              <a:rPr lang="it-IT" smtClean="0"/>
              <a:pPr/>
              <a:t>18</a:t>
            </a:fld>
            <a:endParaRPr lang="it-IT"/>
          </a:p>
        </p:txBody>
      </p:sp>
      <p:sp>
        <p:nvSpPr>
          <p:cNvPr id="8" name="CasellaDiTesto 7"/>
          <p:cNvSpPr txBox="1"/>
          <p:nvPr/>
        </p:nvSpPr>
        <p:spPr>
          <a:xfrm>
            <a:off x="251520" y="1052736"/>
            <a:ext cx="8640960" cy="523220"/>
          </a:xfrm>
          <a:prstGeom prst="rect">
            <a:avLst/>
          </a:prstGeom>
          <a:noFill/>
        </p:spPr>
        <p:txBody>
          <a:bodyPr wrap="square" rtlCol="0">
            <a:spAutoFit/>
          </a:bodyPr>
          <a:lstStyle/>
          <a:p>
            <a:pPr algn="ctr"/>
            <a:r>
              <a:rPr lang="it-IT" sz="2800" b="1" dirty="0" smtClean="0"/>
              <a:t>La privacy</a:t>
            </a:r>
            <a:endParaRPr lang="it-IT" sz="2800" b="1" dirty="0"/>
          </a:p>
        </p:txBody>
      </p:sp>
      <p:sp>
        <p:nvSpPr>
          <p:cNvPr id="9" name="CasellaDiTesto 8"/>
          <p:cNvSpPr txBox="1"/>
          <p:nvPr/>
        </p:nvSpPr>
        <p:spPr>
          <a:xfrm>
            <a:off x="251520" y="4221088"/>
            <a:ext cx="8640960" cy="523220"/>
          </a:xfrm>
          <a:prstGeom prst="rect">
            <a:avLst/>
          </a:prstGeom>
          <a:noFill/>
        </p:spPr>
        <p:txBody>
          <a:bodyPr wrap="square" rtlCol="0">
            <a:spAutoFit/>
          </a:bodyPr>
          <a:lstStyle/>
          <a:p>
            <a:pPr algn="ctr"/>
            <a:r>
              <a:rPr lang="it-IT" sz="2800" b="1" dirty="0" smtClean="0"/>
              <a:t>La vita sessuale</a:t>
            </a:r>
            <a:endParaRPr lang="it-IT" sz="2800" b="1" dirty="0"/>
          </a:p>
        </p:txBody>
      </p:sp>
      <p:sp>
        <p:nvSpPr>
          <p:cNvPr id="10" name="Sottotitolo 2"/>
          <p:cNvSpPr txBox="1">
            <a:spLocks/>
          </p:cNvSpPr>
          <p:nvPr/>
        </p:nvSpPr>
        <p:spPr>
          <a:xfrm>
            <a:off x="251520" y="4869160"/>
            <a:ext cx="8640960" cy="1296144"/>
          </a:xfrm>
          <a:prstGeom prst="rect">
            <a:avLst/>
          </a:prstGeom>
          <a:solidFill>
            <a:srgbClr val="FFFF00"/>
          </a:solidFill>
          <a:ln>
            <a:solidFill>
              <a:srgbClr val="FF0000"/>
            </a:solidFill>
          </a:ln>
        </p:spPr>
        <p:txBody>
          <a:bodyPr vert="horz" lIns="0" rIns="18288">
            <a:noAutofit/>
          </a:bodyPr>
          <a:lstStyle/>
          <a:p>
            <a:pPr marL="90488" marR="45720" lvl="0" algn="just">
              <a:spcBef>
                <a:spcPct val="20000"/>
              </a:spcBef>
              <a:buClr>
                <a:schemeClr val="accent3"/>
              </a:buClr>
              <a:buSzPct val="95000"/>
            </a:pPr>
            <a:r>
              <a:rPr lang="it-IT" sz="2000" b="1" dirty="0" smtClean="0">
                <a:solidFill>
                  <a:srgbClr val="FF0000"/>
                </a:solidFill>
              </a:rPr>
              <a:t>I contratti, </a:t>
            </a:r>
            <a:r>
              <a:rPr lang="it-IT" sz="2000" dirty="0" smtClean="0">
                <a:solidFill>
                  <a:schemeClr val="bg1"/>
                </a:solidFill>
              </a:rPr>
              <a:t>poi, dispongono anche della vita sessuale della surrogante, che si impegna a non avere alcun rapporto sessuale o intimo con alcuno, oppure ad averne solo con il partner che si sottoponga a determinati test medici e venga quindi approvato dai compratori.</a:t>
            </a:r>
            <a:endParaRPr kumimoji="0" lang="it-IT" sz="2000" b="0" i="0" u="none" strike="noStrike" kern="1200" cap="none" spc="0" normalizeH="0" baseline="0" noProof="0" dirty="0">
              <a:ln>
                <a:noFill/>
              </a:ln>
              <a:solidFill>
                <a:schemeClr val="bg1"/>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bg/>
                                          </p:spTgt>
                                        </p:tgtEl>
                                        <p:attrNameLst>
                                          <p:attrName>style.visibility</p:attrName>
                                        </p:attrNameLst>
                                      </p:cBhvr>
                                      <p:to>
                                        <p:strVal val="visible"/>
                                      </p:to>
                                    </p:set>
                                    <p:animEffect transition="in" filter="fade">
                                      <p:cBhvr>
                                        <p:cTn id="14" dur="1000"/>
                                        <p:tgtEl>
                                          <p:spTgt spid="3">
                                            <p:bg/>
                                          </p:spTgt>
                                        </p:tgtEl>
                                      </p:cBhvr>
                                    </p:animEffect>
                                    <p:anim calcmode="lin" valueType="num">
                                      <p:cBhvr>
                                        <p:cTn id="15" dur="1000" fill="hold"/>
                                        <p:tgtEl>
                                          <p:spTgt spid="3">
                                            <p:bg/>
                                          </p:spTgt>
                                        </p:tgtEl>
                                        <p:attrNameLst>
                                          <p:attrName>ppt_x</p:attrName>
                                        </p:attrNameLst>
                                      </p:cBhvr>
                                      <p:tavLst>
                                        <p:tav tm="0">
                                          <p:val>
                                            <p:strVal val="#ppt_x"/>
                                          </p:val>
                                        </p:tav>
                                        <p:tav tm="100000">
                                          <p:val>
                                            <p:strVal val="#ppt_x"/>
                                          </p:val>
                                        </p:tav>
                                      </p:tavLst>
                                    </p:anim>
                                    <p:anim calcmode="lin" valueType="num">
                                      <p:cBhvr>
                                        <p:cTn id="16"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animEffect transition="in" filter="fade">
                                      <p:cBhvr>
                                        <p:cTn id="21" dur="1000"/>
                                        <p:tgtEl>
                                          <p:spTgt spid="3">
                                            <p:txEl>
                                              <p:pRg st="0" end="0"/>
                                            </p:txEl>
                                          </p:spTgt>
                                        </p:tgtEl>
                                      </p:cBhvr>
                                    </p:animEffect>
                                    <p:anim calcmode="lin" valueType="num">
                                      <p:cBhvr>
                                        <p:cTn id="22"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1" end="1"/>
                                            </p:txEl>
                                          </p:spTgt>
                                        </p:tgtEl>
                                        <p:attrNameLst>
                                          <p:attrName>style.visibility</p:attrName>
                                        </p:attrNameLst>
                                      </p:cBhvr>
                                      <p:to>
                                        <p:strVal val="visible"/>
                                      </p:to>
                                    </p:set>
                                    <p:animEffect transition="in" filter="fade">
                                      <p:cBhvr>
                                        <p:cTn id="28" dur="1000"/>
                                        <p:tgtEl>
                                          <p:spTgt spid="3">
                                            <p:txEl>
                                              <p:pRg st="1" end="1"/>
                                            </p:txEl>
                                          </p:spTgt>
                                        </p:tgtEl>
                                      </p:cBhvr>
                                    </p:animEffect>
                                    <p:anim calcmode="lin" valueType="num">
                                      <p:cBhvr>
                                        <p:cTn id="29"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animEffect transition="in" filter="fade">
                                      <p:cBhvr>
                                        <p:cTn id="35" dur="1000"/>
                                        <p:tgtEl>
                                          <p:spTgt spid="3">
                                            <p:txEl>
                                              <p:pRg st="2" end="2"/>
                                            </p:txEl>
                                          </p:spTgt>
                                        </p:tgtEl>
                                      </p:cBhvr>
                                    </p:animEffect>
                                    <p:anim calcmode="lin" valueType="num">
                                      <p:cBhvr>
                                        <p:cTn id="36"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9"/>
                                        </p:tgtEl>
                                        <p:attrNameLst>
                                          <p:attrName>style.visibility</p:attrName>
                                        </p:attrNameLst>
                                      </p:cBhvr>
                                      <p:to>
                                        <p:strVal val="visible"/>
                                      </p:to>
                                    </p:set>
                                    <p:anim calcmode="lin" valueType="num">
                                      <p:cBhvr>
                                        <p:cTn id="42" dur="1000" fill="hold"/>
                                        <p:tgtEl>
                                          <p:spTgt spid="9"/>
                                        </p:tgtEl>
                                        <p:attrNameLst>
                                          <p:attrName>ppt_w</p:attrName>
                                        </p:attrNameLst>
                                      </p:cBhvr>
                                      <p:tavLst>
                                        <p:tav tm="0">
                                          <p:val>
                                            <p:strVal val="#ppt_w*0.70"/>
                                          </p:val>
                                        </p:tav>
                                        <p:tav tm="100000">
                                          <p:val>
                                            <p:strVal val="#ppt_w"/>
                                          </p:val>
                                        </p:tav>
                                      </p:tavLst>
                                    </p:anim>
                                    <p:anim calcmode="lin" valueType="num">
                                      <p:cBhvr>
                                        <p:cTn id="43" dur="1000" fill="hold"/>
                                        <p:tgtEl>
                                          <p:spTgt spid="9"/>
                                        </p:tgtEl>
                                        <p:attrNameLst>
                                          <p:attrName>ppt_h</p:attrName>
                                        </p:attrNameLst>
                                      </p:cBhvr>
                                      <p:tavLst>
                                        <p:tav tm="0">
                                          <p:val>
                                            <p:strVal val="#ppt_h"/>
                                          </p:val>
                                        </p:tav>
                                        <p:tav tm="100000">
                                          <p:val>
                                            <p:strVal val="#ppt_h"/>
                                          </p:val>
                                        </p:tav>
                                      </p:tavLst>
                                    </p:anim>
                                    <p:animEffect transition="in" filter="fade">
                                      <p:cBhvr>
                                        <p:cTn id="44" dur="1000"/>
                                        <p:tgtEl>
                                          <p:spTgt spid="9"/>
                                        </p:tgtEl>
                                      </p:cBhvr>
                                    </p:animEffect>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10"/>
                                        </p:tgtEl>
                                        <p:attrNameLst>
                                          <p:attrName>style.visibility</p:attrName>
                                        </p:attrNameLst>
                                      </p:cBhvr>
                                      <p:to>
                                        <p:strVal val="visible"/>
                                      </p:to>
                                    </p:set>
                                    <p:animEffect transition="in" filter="fade">
                                      <p:cBhvr>
                                        <p:cTn id="49" dur="1000"/>
                                        <p:tgtEl>
                                          <p:spTgt spid="10"/>
                                        </p:tgtEl>
                                      </p:cBhvr>
                                    </p:animEffect>
                                    <p:anim calcmode="lin" valueType="num">
                                      <p:cBhvr>
                                        <p:cTn id="50" dur="1000" fill="hold"/>
                                        <p:tgtEl>
                                          <p:spTgt spid="10"/>
                                        </p:tgtEl>
                                        <p:attrNameLst>
                                          <p:attrName>ppt_x</p:attrName>
                                        </p:attrNameLst>
                                      </p:cBhvr>
                                      <p:tavLst>
                                        <p:tav tm="0">
                                          <p:val>
                                            <p:strVal val="#ppt_x"/>
                                          </p:val>
                                        </p:tav>
                                        <p:tav tm="100000">
                                          <p:val>
                                            <p:strVal val="#ppt_x"/>
                                          </p:val>
                                        </p:tav>
                                      </p:tavLst>
                                    </p:anim>
                                    <p:anim calcmode="lin" valueType="num">
                                      <p:cBhvr>
                                        <p:cTn id="51"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8" grpId="0"/>
      <p:bldP spid="9" grpId="0"/>
      <p:bldP spid="10"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0"/>
            <a:ext cx="8640960" cy="720080"/>
          </a:xfrm>
          <a:solidFill>
            <a:schemeClr val="tx2">
              <a:lumMod val="90000"/>
            </a:schemeClr>
          </a:solidFill>
          <a:ln w="25400">
            <a:solidFill>
              <a:srgbClr val="FF0000"/>
            </a:solidFill>
          </a:ln>
        </p:spPr>
        <p:txBody>
          <a:bodyPr>
            <a:normAutofit fontScale="90000"/>
          </a:bodyPr>
          <a:lstStyle/>
          <a:p>
            <a:pPr algn="ctr"/>
            <a:r>
              <a:rPr lang="it-IT" dirty="0" smtClean="0">
                <a:solidFill>
                  <a:schemeClr val="accent1">
                    <a:lumMod val="75000"/>
                  </a:schemeClr>
                </a:solidFill>
              </a:rPr>
              <a:t>Maternità surrogata</a:t>
            </a:r>
            <a:endParaRPr lang="it-IT" dirty="0">
              <a:solidFill>
                <a:schemeClr val="accent1">
                  <a:lumMod val="75000"/>
                </a:schemeClr>
              </a:solidFill>
            </a:endParaRPr>
          </a:p>
        </p:txBody>
      </p:sp>
      <p:sp>
        <p:nvSpPr>
          <p:cNvPr id="3" name="Sottotitolo 2"/>
          <p:cNvSpPr>
            <a:spLocks noGrp="1"/>
          </p:cNvSpPr>
          <p:nvPr>
            <p:ph type="subTitle" idx="1"/>
          </p:nvPr>
        </p:nvSpPr>
        <p:spPr>
          <a:xfrm>
            <a:off x="3779912" y="1700808"/>
            <a:ext cx="5112568" cy="4680520"/>
          </a:xfrm>
          <a:solidFill>
            <a:srgbClr val="FFFF00"/>
          </a:solidFill>
          <a:ln>
            <a:solidFill>
              <a:srgbClr val="FF0000"/>
            </a:solidFill>
          </a:ln>
        </p:spPr>
        <p:txBody>
          <a:bodyPr>
            <a:noAutofit/>
          </a:bodyPr>
          <a:lstStyle/>
          <a:p>
            <a:pPr marL="90488" algn="just"/>
            <a:r>
              <a:rPr lang="it-IT" sz="1800" b="1" dirty="0" smtClean="0">
                <a:solidFill>
                  <a:srgbClr val="FF0000"/>
                </a:solidFill>
              </a:rPr>
              <a:t>Nei contratti</a:t>
            </a:r>
            <a:r>
              <a:rPr lang="it-IT" sz="1800" b="1" dirty="0" smtClean="0">
                <a:solidFill>
                  <a:schemeClr val="bg1"/>
                </a:solidFill>
              </a:rPr>
              <a:t> </a:t>
            </a:r>
            <a:r>
              <a:rPr lang="it-IT" sz="1800" dirty="0" smtClean="0">
                <a:solidFill>
                  <a:schemeClr val="bg1"/>
                </a:solidFill>
              </a:rPr>
              <a:t>c’è di solito una clausola di aborto e/o risoluzione: i compratori si riservano il diritto di far terminare la gravidanza entro 18 settimane. </a:t>
            </a:r>
            <a:endParaRPr lang="it-IT" sz="1800" dirty="0" smtClean="0">
              <a:solidFill>
                <a:schemeClr val="bg1"/>
              </a:solidFill>
            </a:endParaRPr>
          </a:p>
          <a:p>
            <a:pPr marL="90488" algn="just"/>
            <a:r>
              <a:rPr lang="it-IT" sz="1800" b="1" dirty="0" smtClean="0">
                <a:solidFill>
                  <a:srgbClr val="FF0000"/>
                </a:solidFill>
              </a:rPr>
              <a:t>Diritto</a:t>
            </a:r>
            <a:r>
              <a:rPr lang="it-IT" sz="1800" dirty="0" smtClean="0">
                <a:solidFill>
                  <a:schemeClr val="bg1"/>
                </a:solidFill>
              </a:rPr>
              <a:t> </a:t>
            </a:r>
            <a:r>
              <a:rPr lang="it-IT" sz="1800" dirty="0" smtClean="0">
                <a:solidFill>
                  <a:schemeClr val="bg1"/>
                </a:solidFill>
              </a:rPr>
              <a:t>che possono esercitare a richiesta, in modo assoluto e senza dover addurre alcuna spiegazione o giustificazione. </a:t>
            </a:r>
            <a:endParaRPr lang="it-IT" sz="1800" dirty="0" smtClean="0">
              <a:solidFill>
                <a:schemeClr val="bg1"/>
              </a:solidFill>
            </a:endParaRPr>
          </a:p>
          <a:p>
            <a:pPr marL="90488" algn="just"/>
            <a:r>
              <a:rPr lang="it-IT" sz="1800" b="1" dirty="0" smtClean="0">
                <a:solidFill>
                  <a:srgbClr val="FF0000"/>
                </a:solidFill>
              </a:rPr>
              <a:t>A </a:t>
            </a:r>
            <a:r>
              <a:rPr lang="it-IT" sz="1800" b="1" dirty="0" smtClean="0">
                <a:solidFill>
                  <a:srgbClr val="FF0000"/>
                </a:solidFill>
              </a:rPr>
              <a:t>maggior ragione, </a:t>
            </a:r>
            <a:r>
              <a:rPr lang="it-IT" sz="1800" dirty="0" smtClean="0">
                <a:solidFill>
                  <a:schemeClr val="bg1"/>
                </a:solidFill>
              </a:rPr>
              <a:t>il diritto </a:t>
            </a:r>
            <a:r>
              <a:rPr lang="it-IT" sz="1800" dirty="0" smtClean="0">
                <a:solidFill>
                  <a:schemeClr val="bg1"/>
                </a:solidFill>
              </a:rPr>
              <a:t>all’aborto dei committenti </a:t>
            </a:r>
            <a:r>
              <a:rPr lang="it-IT" sz="1800" dirty="0" smtClean="0">
                <a:solidFill>
                  <a:schemeClr val="bg1"/>
                </a:solidFill>
              </a:rPr>
              <a:t>può essere esercitato </a:t>
            </a:r>
            <a:r>
              <a:rPr lang="it-IT" sz="1800" b="1" dirty="0" smtClean="0">
                <a:solidFill>
                  <a:schemeClr val="bg1"/>
                </a:solidFill>
              </a:rPr>
              <a:t>in caso di eventuali anomalie </a:t>
            </a:r>
            <a:r>
              <a:rPr lang="it-IT" sz="1800" dirty="0" smtClean="0">
                <a:solidFill>
                  <a:schemeClr val="bg1"/>
                </a:solidFill>
              </a:rPr>
              <a:t>genetiche o altri difetti del nascituro. </a:t>
            </a:r>
            <a:endParaRPr lang="it-IT" sz="1800" dirty="0" smtClean="0">
              <a:solidFill>
                <a:schemeClr val="bg1"/>
              </a:solidFill>
            </a:endParaRPr>
          </a:p>
          <a:p>
            <a:pPr marL="90488" algn="just"/>
            <a:r>
              <a:rPr lang="it-IT" sz="1800" b="1" dirty="0" smtClean="0">
                <a:solidFill>
                  <a:srgbClr val="FF0000"/>
                </a:solidFill>
              </a:rPr>
              <a:t>Può </a:t>
            </a:r>
            <a:r>
              <a:rPr lang="it-IT" sz="1800" b="1" dirty="0" smtClean="0">
                <a:solidFill>
                  <a:srgbClr val="FF0000"/>
                </a:solidFill>
              </a:rPr>
              <a:t>essere previsto</a:t>
            </a:r>
            <a:r>
              <a:rPr lang="it-IT" sz="1800" dirty="0" smtClean="0">
                <a:solidFill>
                  <a:schemeClr val="bg1"/>
                </a:solidFill>
              </a:rPr>
              <a:t> anche l’aborto </a:t>
            </a:r>
            <a:r>
              <a:rPr lang="it-IT" sz="1800" b="1" dirty="0" smtClean="0">
                <a:solidFill>
                  <a:schemeClr val="bg1"/>
                </a:solidFill>
              </a:rPr>
              <a:t>sesso-selettivo</a:t>
            </a:r>
            <a:r>
              <a:rPr lang="it-IT" sz="1800" dirty="0" smtClean="0">
                <a:solidFill>
                  <a:schemeClr val="bg1"/>
                </a:solidFill>
              </a:rPr>
              <a:t>. </a:t>
            </a:r>
            <a:endParaRPr lang="it-IT" sz="1800" dirty="0" smtClean="0">
              <a:solidFill>
                <a:schemeClr val="bg1"/>
              </a:solidFill>
            </a:endParaRPr>
          </a:p>
          <a:p>
            <a:pPr marL="90488" algn="just"/>
            <a:r>
              <a:rPr lang="it-IT" sz="1800" b="1" dirty="0" smtClean="0">
                <a:solidFill>
                  <a:srgbClr val="FF0000"/>
                </a:solidFill>
              </a:rPr>
              <a:t>I</a:t>
            </a:r>
            <a:r>
              <a:rPr lang="it-IT" sz="1800" b="1" dirty="0" smtClean="0">
                <a:solidFill>
                  <a:srgbClr val="FF0000"/>
                </a:solidFill>
              </a:rPr>
              <a:t> compratori, </a:t>
            </a:r>
            <a:r>
              <a:rPr lang="it-IT" sz="1800" dirty="0" smtClean="0">
                <a:solidFill>
                  <a:schemeClr val="bg1"/>
                </a:solidFill>
              </a:rPr>
              <a:t>poi, si riservano il diritto ultimo e unico di abortire eventuali </a:t>
            </a:r>
            <a:r>
              <a:rPr lang="it-IT" sz="1800" b="1" dirty="0" smtClean="0">
                <a:solidFill>
                  <a:schemeClr val="bg1"/>
                </a:solidFill>
              </a:rPr>
              <a:t>embrioni soprannumerari</a:t>
            </a:r>
            <a:r>
              <a:rPr lang="it-IT" sz="1800" dirty="0" smtClean="0">
                <a:solidFill>
                  <a:schemeClr val="bg1"/>
                </a:solidFill>
              </a:rPr>
              <a:t>, prima della ventesima settimana di gestazione.</a:t>
            </a:r>
            <a:endParaRPr lang="it-IT" sz="1800" dirty="0">
              <a:solidFill>
                <a:schemeClr val="bg1"/>
              </a:solidFill>
            </a:endParaRPr>
          </a:p>
        </p:txBody>
      </p:sp>
      <p:sp>
        <p:nvSpPr>
          <p:cNvPr id="6" name="Segnaposto data 5"/>
          <p:cNvSpPr>
            <a:spLocks noGrp="1"/>
          </p:cNvSpPr>
          <p:nvPr>
            <p:ph type="dt" sz="half" idx="10"/>
          </p:nvPr>
        </p:nvSpPr>
        <p:spPr/>
        <p:txBody>
          <a:bodyPr/>
          <a:lstStyle/>
          <a:p>
            <a:fld id="{1D56B473-2150-4813-A239-AE876A07B24E}" type="datetime1">
              <a:rPr lang="it-IT" smtClean="0"/>
              <a:pPr/>
              <a:t>30/04/2020</a:t>
            </a:fld>
            <a:endParaRPr lang="it-IT"/>
          </a:p>
        </p:txBody>
      </p:sp>
      <p:sp>
        <p:nvSpPr>
          <p:cNvPr id="7" name="Segnaposto numero diapositiva 6"/>
          <p:cNvSpPr>
            <a:spLocks noGrp="1"/>
          </p:cNvSpPr>
          <p:nvPr>
            <p:ph type="sldNum" sz="quarter" idx="12"/>
          </p:nvPr>
        </p:nvSpPr>
        <p:spPr/>
        <p:txBody>
          <a:bodyPr/>
          <a:lstStyle/>
          <a:p>
            <a:fld id="{EC9263FF-37B1-4CC4-B446-85AE08A7B485}" type="slidenum">
              <a:rPr lang="it-IT" smtClean="0"/>
              <a:pPr/>
              <a:t>19</a:t>
            </a:fld>
            <a:endParaRPr lang="it-IT"/>
          </a:p>
        </p:txBody>
      </p:sp>
      <p:sp>
        <p:nvSpPr>
          <p:cNvPr id="8" name="CasellaDiTesto 7"/>
          <p:cNvSpPr txBox="1"/>
          <p:nvPr/>
        </p:nvSpPr>
        <p:spPr>
          <a:xfrm>
            <a:off x="251520" y="1052736"/>
            <a:ext cx="8640960" cy="523220"/>
          </a:xfrm>
          <a:prstGeom prst="rect">
            <a:avLst/>
          </a:prstGeom>
          <a:noFill/>
        </p:spPr>
        <p:txBody>
          <a:bodyPr wrap="square" rtlCol="0">
            <a:spAutoFit/>
          </a:bodyPr>
          <a:lstStyle/>
          <a:p>
            <a:pPr algn="ctr"/>
            <a:r>
              <a:rPr lang="it-IT" sz="2800" b="1" dirty="0" smtClean="0"/>
              <a:t>Il diritto </a:t>
            </a:r>
            <a:r>
              <a:rPr lang="it-IT" sz="2800" b="1" dirty="0" smtClean="0"/>
              <a:t>all'aborto</a:t>
            </a:r>
            <a:endParaRPr lang="it-IT" sz="2800" b="1" dirty="0"/>
          </a:p>
        </p:txBody>
      </p:sp>
      <p:pic>
        <p:nvPicPr>
          <p:cNvPr id="1026" name="Picture 2" descr="C:\Users\Master\Desktop\Foto Surrogata\10.jpg"/>
          <p:cNvPicPr>
            <a:picLocks noChangeAspect="1" noChangeArrowheads="1"/>
          </p:cNvPicPr>
          <p:nvPr/>
        </p:nvPicPr>
        <p:blipFill>
          <a:blip r:embed="rId2" cstate="print"/>
          <a:srcRect/>
          <a:stretch>
            <a:fillRect/>
          </a:stretch>
        </p:blipFill>
        <p:spPr bwMode="auto">
          <a:xfrm>
            <a:off x="251520" y="2996952"/>
            <a:ext cx="3385670" cy="1872208"/>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nodeType="clickEffect">
                                  <p:stCondLst>
                                    <p:cond delay="0"/>
                                  </p:stCondLst>
                                  <p:childTnLst>
                                    <p:set>
                                      <p:cBhvr>
                                        <p:cTn id="13" dur="1" fill="hold">
                                          <p:stCondLst>
                                            <p:cond delay="0"/>
                                          </p:stCondLst>
                                        </p:cTn>
                                        <p:tgtEl>
                                          <p:spTgt spid="1026"/>
                                        </p:tgtEl>
                                        <p:attrNameLst>
                                          <p:attrName>style.visibility</p:attrName>
                                        </p:attrNameLst>
                                      </p:cBhvr>
                                      <p:to>
                                        <p:strVal val="visible"/>
                                      </p:to>
                                    </p:set>
                                    <p:anim calcmode="lin" valueType="num">
                                      <p:cBhvr>
                                        <p:cTn id="14" dur="500" fill="hold"/>
                                        <p:tgtEl>
                                          <p:spTgt spid="1026"/>
                                        </p:tgtEl>
                                        <p:attrNameLst>
                                          <p:attrName>ppt_w</p:attrName>
                                        </p:attrNameLst>
                                      </p:cBhvr>
                                      <p:tavLst>
                                        <p:tav tm="0">
                                          <p:val>
                                            <p:fltVal val="0"/>
                                          </p:val>
                                        </p:tav>
                                        <p:tav tm="100000">
                                          <p:val>
                                            <p:strVal val="#ppt_w"/>
                                          </p:val>
                                        </p:tav>
                                      </p:tavLst>
                                    </p:anim>
                                    <p:anim calcmode="lin" valueType="num">
                                      <p:cBhvr>
                                        <p:cTn id="15" dur="500" fill="hold"/>
                                        <p:tgtEl>
                                          <p:spTgt spid="1026"/>
                                        </p:tgtEl>
                                        <p:attrNameLst>
                                          <p:attrName>ppt_h</p:attrName>
                                        </p:attrNameLst>
                                      </p:cBhvr>
                                      <p:tavLst>
                                        <p:tav tm="0">
                                          <p:val>
                                            <p:fltVal val="0"/>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bg/>
                                          </p:spTgt>
                                        </p:tgtEl>
                                        <p:attrNameLst>
                                          <p:attrName>style.visibility</p:attrName>
                                        </p:attrNameLst>
                                      </p:cBhvr>
                                      <p:to>
                                        <p:strVal val="visible"/>
                                      </p:to>
                                    </p:set>
                                    <p:animEffect transition="in" filter="fade">
                                      <p:cBhvr>
                                        <p:cTn id="20" dur="1000"/>
                                        <p:tgtEl>
                                          <p:spTgt spid="3">
                                            <p:bg/>
                                          </p:spTgt>
                                        </p:tgtEl>
                                      </p:cBhvr>
                                    </p:animEffect>
                                    <p:anim calcmode="lin" valueType="num">
                                      <p:cBhvr>
                                        <p:cTn id="21" dur="1000" fill="hold"/>
                                        <p:tgtEl>
                                          <p:spTgt spid="3">
                                            <p:bg/>
                                          </p:spTgt>
                                        </p:tgtEl>
                                        <p:attrNameLst>
                                          <p:attrName>ppt_x</p:attrName>
                                        </p:attrNameLst>
                                      </p:cBhvr>
                                      <p:tavLst>
                                        <p:tav tm="0">
                                          <p:val>
                                            <p:strVal val="#ppt_x"/>
                                          </p:val>
                                        </p:tav>
                                        <p:tav tm="100000">
                                          <p:val>
                                            <p:strVal val="#ppt_x"/>
                                          </p:val>
                                        </p:tav>
                                      </p:tavLst>
                                    </p:anim>
                                    <p:anim calcmode="lin" valueType="num">
                                      <p:cBhvr>
                                        <p:cTn id="22"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Effect transition="in" filter="fade">
                                      <p:cBhvr>
                                        <p:cTn id="27" dur="1000"/>
                                        <p:tgtEl>
                                          <p:spTgt spid="3">
                                            <p:txEl>
                                              <p:pRg st="0" end="0"/>
                                            </p:txEl>
                                          </p:spTgt>
                                        </p:tgtEl>
                                      </p:cBhvr>
                                    </p:animEffect>
                                    <p:anim calcmode="lin" valueType="num">
                                      <p:cBhvr>
                                        <p:cTn id="2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1" end="1"/>
                                            </p:txEl>
                                          </p:spTgt>
                                        </p:tgtEl>
                                        <p:attrNameLst>
                                          <p:attrName>style.visibility</p:attrName>
                                        </p:attrNameLst>
                                      </p:cBhvr>
                                      <p:to>
                                        <p:strVal val="visible"/>
                                      </p:to>
                                    </p:set>
                                    <p:animEffect transition="in" filter="fade">
                                      <p:cBhvr>
                                        <p:cTn id="34" dur="1000"/>
                                        <p:tgtEl>
                                          <p:spTgt spid="3">
                                            <p:txEl>
                                              <p:pRg st="1" end="1"/>
                                            </p:txEl>
                                          </p:spTgt>
                                        </p:tgtEl>
                                      </p:cBhvr>
                                    </p:animEffect>
                                    <p:anim calcmode="lin" valueType="num">
                                      <p:cBhvr>
                                        <p:cTn id="3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2" end="2"/>
                                            </p:txEl>
                                          </p:spTgt>
                                        </p:tgtEl>
                                        <p:attrNameLst>
                                          <p:attrName>style.visibility</p:attrName>
                                        </p:attrNameLst>
                                      </p:cBhvr>
                                      <p:to>
                                        <p:strVal val="visible"/>
                                      </p:to>
                                    </p:set>
                                    <p:animEffect transition="in" filter="fade">
                                      <p:cBhvr>
                                        <p:cTn id="41" dur="1000"/>
                                        <p:tgtEl>
                                          <p:spTgt spid="3">
                                            <p:txEl>
                                              <p:pRg st="2" end="2"/>
                                            </p:txEl>
                                          </p:spTgt>
                                        </p:tgtEl>
                                      </p:cBhvr>
                                    </p:animEffect>
                                    <p:anim calcmode="lin" valueType="num">
                                      <p:cBhvr>
                                        <p:cTn id="4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3">
                                            <p:txEl>
                                              <p:pRg st="3" end="3"/>
                                            </p:txEl>
                                          </p:spTgt>
                                        </p:tgtEl>
                                        <p:attrNameLst>
                                          <p:attrName>style.visibility</p:attrName>
                                        </p:attrNameLst>
                                      </p:cBhvr>
                                      <p:to>
                                        <p:strVal val="visible"/>
                                      </p:to>
                                    </p:set>
                                    <p:animEffect transition="in" filter="fade">
                                      <p:cBhvr>
                                        <p:cTn id="48" dur="1000"/>
                                        <p:tgtEl>
                                          <p:spTgt spid="3">
                                            <p:txEl>
                                              <p:pRg st="3" end="3"/>
                                            </p:txEl>
                                          </p:spTgt>
                                        </p:tgtEl>
                                      </p:cBhvr>
                                    </p:animEffect>
                                    <p:anim calcmode="lin" valueType="num">
                                      <p:cBhvr>
                                        <p:cTn id="4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3">
                                            <p:txEl>
                                              <p:pRg st="4" end="4"/>
                                            </p:txEl>
                                          </p:spTgt>
                                        </p:tgtEl>
                                        <p:attrNameLst>
                                          <p:attrName>style.visibility</p:attrName>
                                        </p:attrNameLst>
                                      </p:cBhvr>
                                      <p:to>
                                        <p:strVal val="visible"/>
                                      </p:to>
                                    </p:set>
                                    <p:animEffect transition="in" filter="fade">
                                      <p:cBhvr>
                                        <p:cTn id="55" dur="1000"/>
                                        <p:tgtEl>
                                          <p:spTgt spid="3">
                                            <p:txEl>
                                              <p:pRg st="4" end="4"/>
                                            </p:txEl>
                                          </p:spTgt>
                                        </p:tgtEl>
                                      </p:cBhvr>
                                    </p:animEffect>
                                    <p:anim calcmode="lin" valueType="num">
                                      <p:cBhvr>
                                        <p:cTn id="5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5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0"/>
            <a:ext cx="8640960" cy="720080"/>
          </a:xfrm>
          <a:solidFill>
            <a:schemeClr val="tx2">
              <a:lumMod val="90000"/>
            </a:schemeClr>
          </a:solidFill>
          <a:ln w="25400">
            <a:solidFill>
              <a:srgbClr val="FF0000"/>
            </a:solidFill>
          </a:ln>
        </p:spPr>
        <p:txBody>
          <a:bodyPr>
            <a:normAutofit fontScale="90000"/>
          </a:bodyPr>
          <a:lstStyle/>
          <a:p>
            <a:pPr algn="ctr"/>
            <a:r>
              <a:rPr lang="it-IT" dirty="0" smtClean="0">
                <a:solidFill>
                  <a:schemeClr val="accent1">
                    <a:lumMod val="75000"/>
                  </a:schemeClr>
                </a:solidFill>
              </a:rPr>
              <a:t>Maternità surrogata</a:t>
            </a:r>
            <a:endParaRPr lang="it-IT" dirty="0">
              <a:solidFill>
                <a:schemeClr val="accent1">
                  <a:lumMod val="75000"/>
                </a:schemeClr>
              </a:solidFill>
            </a:endParaRPr>
          </a:p>
        </p:txBody>
      </p:sp>
      <p:sp>
        <p:nvSpPr>
          <p:cNvPr id="3" name="Sottotitolo 2"/>
          <p:cNvSpPr>
            <a:spLocks noGrp="1"/>
          </p:cNvSpPr>
          <p:nvPr>
            <p:ph type="subTitle" idx="1"/>
          </p:nvPr>
        </p:nvSpPr>
        <p:spPr>
          <a:xfrm>
            <a:off x="467544" y="1700808"/>
            <a:ext cx="4032448" cy="2952328"/>
          </a:xfrm>
          <a:solidFill>
            <a:srgbClr val="FFFF00"/>
          </a:solidFill>
          <a:ln>
            <a:solidFill>
              <a:srgbClr val="FF0000"/>
            </a:solidFill>
          </a:ln>
        </p:spPr>
        <p:txBody>
          <a:bodyPr>
            <a:noAutofit/>
          </a:bodyPr>
          <a:lstStyle/>
          <a:p>
            <a:pPr algn="ctr"/>
            <a:r>
              <a:rPr lang="it-IT" sz="2000" b="1" dirty="0" smtClean="0">
                <a:solidFill>
                  <a:srgbClr val="FF0000"/>
                </a:solidFill>
              </a:rPr>
              <a:t>Tradizionale</a:t>
            </a:r>
          </a:p>
          <a:p>
            <a:pPr marL="90488" algn="l"/>
            <a:r>
              <a:rPr lang="it-IT" sz="2000" dirty="0" smtClean="0">
                <a:solidFill>
                  <a:schemeClr val="bg1"/>
                </a:solidFill>
              </a:rPr>
              <a:t>Nel caso della “</a:t>
            </a:r>
            <a:r>
              <a:rPr lang="it-IT" sz="2000" b="1" dirty="0" smtClean="0">
                <a:solidFill>
                  <a:schemeClr val="bg1"/>
                </a:solidFill>
              </a:rPr>
              <a:t>surrogazione tradizionale</a:t>
            </a:r>
            <a:r>
              <a:rPr lang="it-IT" sz="2000" dirty="0" smtClean="0">
                <a:solidFill>
                  <a:schemeClr val="bg1"/>
                </a:solidFill>
              </a:rPr>
              <a:t>” l’ovulo della donna viene fecondato in vitro dal seme dell’uomo o di uno degli uomini della coppia e poi impiantato in utero: in questo caso</a:t>
            </a:r>
            <a:r>
              <a:rPr lang="it-IT" sz="2000" b="1" dirty="0" smtClean="0">
                <a:solidFill>
                  <a:schemeClr val="bg1"/>
                </a:solidFill>
              </a:rPr>
              <a:t> la donna è anche madre biologica del bambino</a:t>
            </a:r>
            <a:r>
              <a:rPr lang="it-IT" sz="2000" dirty="0" smtClean="0">
                <a:solidFill>
                  <a:schemeClr val="bg1"/>
                </a:solidFill>
              </a:rPr>
              <a:t>.  </a:t>
            </a:r>
            <a:endParaRPr lang="it-IT" sz="2000" dirty="0">
              <a:solidFill>
                <a:schemeClr val="bg1"/>
              </a:solidFill>
            </a:endParaRPr>
          </a:p>
        </p:txBody>
      </p:sp>
      <p:sp>
        <p:nvSpPr>
          <p:cNvPr id="6" name="Segnaposto data 5"/>
          <p:cNvSpPr>
            <a:spLocks noGrp="1"/>
          </p:cNvSpPr>
          <p:nvPr>
            <p:ph type="dt" sz="half" idx="10"/>
          </p:nvPr>
        </p:nvSpPr>
        <p:spPr/>
        <p:txBody>
          <a:bodyPr/>
          <a:lstStyle/>
          <a:p>
            <a:fld id="{1D56B473-2150-4813-A239-AE876A07B24E}" type="datetime1">
              <a:rPr lang="it-IT" smtClean="0"/>
              <a:pPr/>
              <a:t>30/04/2020</a:t>
            </a:fld>
            <a:endParaRPr lang="it-IT"/>
          </a:p>
        </p:txBody>
      </p:sp>
      <p:sp>
        <p:nvSpPr>
          <p:cNvPr id="7" name="Segnaposto numero diapositiva 6"/>
          <p:cNvSpPr>
            <a:spLocks noGrp="1"/>
          </p:cNvSpPr>
          <p:nvPr>
            <p:ph type="sldNum" sz="quarter" idx="12"/>
          </p:nvPr>
        </p:nvSpPr>
        <p:spPr/>
        <p:txBody>
          <a:bodyPr/>
          <a:lstStyle/>
          <a:p>
            <a:fld id="{EC9263FF-37B1-4CC4-B446-85AE08A7B485}" type="slidenum">
              <a:rPr lang="it-IT" smtClean="0"/>
              <a:pPr/>
              <a:t>2</a:t>
            </a:fld>
            <a:endParaRPr lang="it-IT"/>
          </a:p>
        </p:txBody>
      </p:sp>
      <p:sp>
        <p:nvSpPr>
          <p:cNvPr id="8" name="CasellaDiTesto 7"/>
          <p:cNvSpPr txBox="1"/>
          <p:nvPr/>
        </p:nvSpPr>
        <p:spPr>
          <a:xfrm>
            <a:off x="251520" y="1052736"/>
            <a:ext cx="8640960" cy="523220"/>
          </a:xfrm>
          <a:prstGeom prst="rect">
            <a:avLst/>
          </a:prstGeom>
          <a:noFill/>
        </p:spPr>
        <p:txBody>
          <a:bodyPr wrap="square" rtlCol="0">
            <a:spAutoFit/>
          </a:bodyPr>
          <a:lstStyle/>
          <a:p>
            <a:pPr algn="ctr"/>
            <a:r>
              <a:rPr lang="it-IT" sz="2800" b="1" dirty="0" smtClean="0"/>
              <a:t>Due </a:t>
            </a:r>
            <a:r>
              <a:rPr lang="it-IT" sz="2800" b="1" dirty="0"/>
              <a:t>forme di maternità </a:t>
            </a:r>
            <a:r>
              <a:rPr lang="it-IT" sz="2800" b="1" dirty="0" smtClean="0"/>
              <a:t>surrogata</a:t>
            </a:r>
            <a:endParaRPr lang="it-IT" dirty="0"/>
          </a:p>
        </p:txBody>
      </p:sp>
      <p:sp>
        <p:nvSpPr>
          <p:cNvPr id="9" name="Sottotitolo 2"/>
          <p:cNvSpPr txBox="1">
            <a:spLocks/>
          </p:cNvSpPr>
          <p:nvPr/>
        </p:nvSpPr>
        <p:spPr>
          <a:xfrm>
            <a:off x="5292080" y="1700808"/>
            <a:ext cx="3312368" cy="2952328"/>
          </a:xfrm>
          <a:prstGeom prst="rect">
            <a:avLst/>
          </a:prstGeom>
          <a:solidFill>
            <a:srgbClr val="FFFF00"/>
          </a:solidFill>
          <a:ln>
            <a:solidFill>
              <a:srgbClr val="FF0000"/>
            </a:solidFill>
          </a:ln>
        </p:spPr>
        <p:txBody>
          <a:bodyPr vert="horz" lIns="0" rIns="18288">
            <a:noAutofit/>
          </a:bodyPr>
          <a:lstStyle/>
          <a:p>
            <a:pPr marR="45720" lvl="0" algn="ctr">
              <a:spcBef>
                <a:spcPct val="20000"/>
              </a:spcBef>
              <a:buClr>
                <a:schemeClr val="accent3"/>
              </a:buClr>
              <a:buSzPct val="95000"/>
            </a:pPr>
            <a:r>
              <a:rPr lang="it-IT" sz="2000" b="1" dirty="0" smtClean="0">
                <a:solidFill>
                  <a:srgbClr val="FF0000"/>
                </a:solidFill>
              </a:rPr>
              <a:t>Gestionale</a:t>
            </a:r>
          </a:p>
          <a:p>
            <a:pPr marL="90488" marR="45720" lvl="0">
              <a:spcBef>
                <a:spcPct val="20000"/>
              </a:spcBef>
              <a:buClr>
                <a:schemeClr val="accent3"/>
              </a:buClr>
              <a:buSzPct val="95000"/>
            </a:pPr>
            <a:r>
              <a:rPr lang="it-IT" sz="2000" dirty="0" smtClean="0">
                <a:solidFill>
                  <a:schemeClr val="bg1"/>
                </a:solidFill>
              </a:rPr>
              <a:t>Nella </a:t>
            </a:r>
            <a:r>
              <a:rPr lang="it-IT" sz="2000" dirty="0">
                <a:solidFill>
                  <a:schemeClr val="bg1"/>
                </a:solidFill>
              </a:rPr>
              <a:t>“</a:t>
            </a:r>
            <a:r>
              <a:rPr lang="it-IT" sz="2000" b="1" dirty="0">
                <a:solidFill>
                  <a:schemeClr val="bg1"/>
                </a:solidFill>
              </a:rPr>
              <a:t>surrogazione gestazionale</a:t>
            </a:r>
            <a:r>
              <a:rPr lang="it-IT" sz="2000" dirty="0">
                <a:solidFill>
                  <a:schemeClr val="bg1"/>
                </a:solidFill>
              </a:rPr>
              <a:t>”, invece, viene impiantato nell’utero della madre surrogata un</a:t>
            </a:r>
            <a:r>
              <a:rPr lang="it-IT" sz="2000" b="1" dirty="0">
                <a:solidFill>
                  <a:schemeClr val="bg1"/>
                </a:solidFill>
              </a:rPr>
              <a:t> embrione fecondato in vitro dai genitori che affittano l’utero</a:t>
            </a:r>
            <a:r>
              <a:rPr lang="it-IT" sz="2000" dirty="0">
                <a:solidFill>
                  <a:schemeClr val="bg1"/>
                </a:solidFill>
              </a:rPr>
              <a:t>. </a:t>
            </a:r>
            <a:endParaRPr kumimoji="0" lang="it-IT" sz="1600" b="0" i="0" u="none" strike="noStrike" kern="1200" cap="none" spc="0" normalizeH="0" baseline="0" noProof="0" dirty="0">
              <a:ln>
                <a:noFill/>
              </a:ln>
              <a:solidFill>
                <a:schemeClr val="bg1"/>
              </a:solidFill>
              <a:effectLst/>
              <a:uLnTx/>
              <a:uFillTx/>
              <a:latin typeface="+mn-lt"/>
              <a:ea typeface="+mn-ea"/>
              <a:cs typeface="+mn-cs"/>
            </a:endParaRPr>
          </a:p>
        </p:txBody>
      </p:sp>
      <p:sp>
        <p:nvSpPr>
          <p:cNvPr id="11" name="Sottotitolo 2"/>
          <p:cNvSpPr txBox="1">
            <a:spLocks/>
          </p:cNvSpPr>
          <p:nvPr/>
        </p:nvSpPr>
        <p:spPr>
          <a:xfrm>
            <a:off x="467544" y="5085184"/>
            <a:ext cx="8208912" cy="1224136"/>
          </a:xfrm>
          <a:prstGeom prst="rect">
            <a:avLst/>
          </a:prstGeom>
          <a:solidFill>
            <a:srgbClr val="FFFF00"/>
          </a:solidFill>
          <a:ln>
            <a:solidFill>
              <a:srgbClr val="FF0000"/>
            </a:solidFill>
          </a:ln>
        </p:spPr>
        <p:txBody>
          <a:bodyPr vert="horz" lIns="0" rIns="18288">
            <a:normAutofit lnSpcReduction="10000"/>
          </a:bodyPr>
          <a:lstStyle/>
          <a:p>
            <a:pPr algn="ctr" fontAlgn="base"/>
            <a:r>
              <a:rPr lang="it-IT" sz="2000" b="1" dirty="0">
                <a:solidFill>
                  <a:srgbClr val="FF0000"/>
                </a:solidFill>
              </a:rPr>
              <a:t>In entrambi i casi la “madre surrogata” si impegna ad "ospitare" la gravidanza fino al parto e a rinunciare al nascituro, solitamente dietro pagamento di una somma. In altri casi si tratta di un vero e proprio gesto di volontariato.</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bg/>
                                          </p:spTgt>
                                        </p:tgtEl>
                                        <p:attrNameLst>
                                          <p:attrName>style.visibility</p:attrName>
                                        </p:attrNameLst>
                                      </p:cBhvr>
                                      <p:to>
                                        <p:strVal val="visible"/>
                                      </p:to>
                                    </p:set>
                                    <p:animEffect transition="in" filter="fade">
                                      <p:cBhvr>
                                        <p:cTn id="14" dur="1000"/>
                                        <p:tgtEl>
                                          <p:spTgt spid="3">
                                            <p:bg/>
                                          </p:spTgt>
                                        </p:tgtEl>
                                      </p:cBhvr>
                                    </p:animEffect>
                                    <p:anim calcmode="lin" valueType="num">
                                      <p:cBhvr>
                                        <p:cTn id="15" dur="1000" fill="hold"/>
                                        <p:tgtEl>
                                          <p:spTgt spid="3">
                                            <p:bg/>
                                          </p:spTgt>
                                        </p:tgtEl>
                                        <p:attrNameLst>
                                          <p:attrName>ppt_x</p:attrName>
                                        </p:attrNameLst>
                                      </p:cBhvr>
                                      <p:tavLst>
                                        <p:tav tm="0">
                                          <p:val>
                                            <p:strVal val="#ppt_x"/>
                                          </p:val>
                                        </p:tav>
                                        <p:tav tm="100000">
                                          <p:val>
                                            <p:strVal val="#ppt_x"/>
                                          </p:val>
                                        </p:tav>
                                      </p:tavLst>
                                    </p:anim>
                                    <p:anim calcmode="lin" valueType="num">
                                      <p:cBhvr>
                                        <p:cTn id="16"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animEffect transition="in" filter="fade">
                                      <p:cBhvr>
                                        <p:cTn id="21" dur="1000"/>
                                        <p:tgtEl>
                                          <p:spTgt spid="3">
                                            <p:txEl>
                                              <p:pRg st="0" end="0"/>
                                            </p:txEl>
                                          </p:spTgt>
                                        </p:tgtEl>
                                      </p:cBhvr>
                                    </p:animEffect>
                                    <p:anim calcmode="lin" valueType="num">
                                      <p:cBhvr>
                                        <p:cTn id="22"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1" end="1"/>
                                            </p:txEl>
                                          </p:spTgt>
                                        </p:tgtEl>
                                        <p:attrNameLst>
                                          <p:attrName>style.visibility</p:attrName>
                                        </p:attrNameLst>
                                      </p:cBhvr>
                                      <p:to>
                                        <p:strVal val="visible"/>
                                      </p:to>
                                    </p:set>
                                    <p:animEffect transition="in" filter="fade">
                                      <p:cBhvr>
                                        <p:cTn id="28" dur="1000"/>
                                        <p:tgtEl>
                                          <p:spTgt spid="3">
                                            <p:txEl>
                                              <p:pRg st="1" end="1"/>
                                            </p:txEl>
                                          </p:spTgt>
                                        </p:tgtEl>
                                      </p:cBhvr>
                                    </p:animEffect>
                                    <p:anim calcmode="lin" valueType="num">
                                      <p:cBhvr>
                                        <p:cTn id="29"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fade">
                                      <p:cBhvr>
                                        <p:cTn id="35" dur="1000"/>
                                        <p:tgtEl>
                                          <p:spTgt spid="9"/>
                                        </p:tgtEl>
                                      </p:cBhvr>
                                    </p:animEffect>
                                    <p:anim calcmode="lin" valueType="num">
                                      <p:cBhvr>
                                        <p:cTn id="36" dur="1000" fill="hold"/>
                                        <p:tgtEl>
                                          <p:spTgt spid="9"/>
                                        </p:tgtEl>
                                        <p:attrNameLst>
                                          <p:attrName>ppt_x</p:attrName>
                                        </p:attrNameLst>
                                      </p:cBhvr>
                                      <p:tavLst>
                                        <p:tav tm="0">
                                          <p:val>
                                            <p:strVal val="#ppt_x"/>
                                          </p:val>
                                        </p:tav>
                                        <p:tav tm="100000">
                                          <p:val>
                                            <p:strVal val="#ppt_x"/>
                                          </p:val>
                                        </p:tav>
                                      </p:tavLst>
                                    </p:anim>
                                    <p:anim calcmode="lin" valueType="num">
                                      <p:cBhvr>
                                        <p:cTn id="37"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11"/>
                                        </p:tgtEl>
                                        <p:attrNameLst>
                                          <p:attrName>style.visibility</p:attrName>
                                        </p:attrNameLst>
                                      </p:cBhvr>
                                      <p:to>
                                        <p:strVal val="visible"/>
                                      </p:to>
                                    </p:set>
                                    <p:animEffect transition="in" filter="fade">
                                      <p:cBhvr>
                                        <p:cTn id="42" dur="1000"/>
                                        <p:tgtEl>
                                          <p:spTgt spid="11"/>
                                        </p:tgtEl>
                                      </p:cBhvr>
                                    </p:animEffect>
                                    <p:anim calcmode="lin" valueType="num">
                                      <p:cBhvr>
                                        <p:cTn id="43" dur="1000" fill="hold"/>
                                        <p:tgtEl>
                                          <p:spTgt spid="11"/>
                                        </p:tgtEl>
                                        <p:attrNameLst>
                                          <p:attrName>ppt_x</p:attrName>
                                        </p:attrNameLst>
                                      </p:cBhvr>
                                      <p:tavLst>
                                        <p:tav tm="0">
                                          <p:val>
                                            <p:strVal val="#ppt_x"/>
                                          </p:val>
                                        </p:tav>
                                        <p:tav tm="100000">
                                          <p:val>
                                            <p:strVal val="#ppt_x"/>
                                          </p:val>
                                        </p:tav>
                                      </p:tavLst>
                                    </p:anim>
                                    <p:anim calcmode="lin" valueType="num">
                                      <p:cBhvr>
                                        <p:cTn id="44"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8" grpId="0"/>
      <p:bldP spid="9" grpId="0" animBg="1"/>
      <p:bldP spid="11"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0"/>
            <a:ext cx="8640960" cy="720080"/>
          </a:xfrm>
          <a:solidFill>
            <a:schemeClr val="tx2">
              <a:lumMod val="90000"/>
            </a:schemeClr>
          </a:solidFill>
          <a:ln w="25400">
            <a:solidFill>
              <a:srgbClr val="FF0000"/>
            </a:solidFill>
          </a:ln>
        </p:spPr>
        <p:txBody>
          <a:bodyPr>
            <a:normAutofit fontScale="90000"/>
          </a:bodyPr>
          <a:lstStyle/>
          <a:p>
            <a:pPr algn="ctr"/>
            <a:r>
              <a:rPr lang="it-IT" dirty="0" smtClean="0">
                <a:solidFill>
                  <a:schemeClr val="accent1">
                    <a:lumMod val="75000"/>
                  </a:schemeClr>
                </a:solidFill>
              </a:rPr>
              <a:t>Maternità surrogata</a:t>
            </a:r>
            <a:endParaRPr lang="it-IT" dirty="0">
              <a:solidFill>
                <a:schemeClr val="accent1">
                  <a:lumMod val="75000"/>
                </a:schemeClr>
              </a:solidFill>
            </a:endParaRPr>
          </a:p>
        </p:txBody>
      </p:sp>
      <p:sp>
        <p:nvSpPr>
          <p:cNvPr id="3" name="Sottotitolo 2"/>
          <p:cNvSpPr>
            <a:spLocks noGrp="1"/>
          </p:cNvSpPr>
          <p:nvPr>
            <p:ph type="subTitle" idx="1"/>
          </p:nvPr>
        </p:nvSpPr>
        <p:spPr>
          <a:xfrm>
            <a:off x="251520" y="1700808"/>
            <a:ext cx="5328592" cy="4752528"/>
          </a:xfrm>
          <a:solidFill>
            <a:srgbClr val="FFFF00"/>
          </a:solidFill>
          <a:ln>
            <a:solidFill>
              <a:srgbClr val="FF0000"/>
            </a:solidFill>
          </a:ln>
        </p:spPr>
        <p:txBody>
          <a:bodyPr>
            <a:noAutofit/>
          </a:bodyPr>
          <a:lstStyle/>
          <a:p>
            <a:pPr marL="90488" algn="just"/>
            <a:r>
              <a:rPr lang="it-IT" sz="2000" b="1" dirty="0" smtClean="0">
                <a:solidFill>
                  <a:srgbClr val="FF0000"/>
                </a:solidFill>
              </a:rPr>
              <a:t>Se poi alla surrogante </a:t>
            </a:r>
            <a:r>
              <a:rPr lang="it-IT" sz="2000" dirty="0" smtClean="0">
                <a:solidFill>
                  <a:schemeClr val="bg1"/>
                </a:solidFill>
              </a:rPr>
              <a:t>dovesse capitare una fatalità, è inutile che abbia fatto testamento biologico. </a:t>
            </a:r>
            <a:endParaRPr lang="it-IT" sz="2000" dirty="0" smtClean="0">
              <a:solidFill>
                <a:schemeClr val="bg1"/>
              </a:solidFill>
            </a:endParaRPr>
          </a:p>
          <a:p>
            <a:pPr marL="90488" algn="just"/>
            <a:r>
              <a:rPr lang="it-IT" sz="2000" b="1" dirty="0" smtClean="0">
                <a:solidFill>
                  <a:srgbClr val="FF0000"/>
                </a:solidFill>
              </a:rPr>
              <a:t>I</a:t>
            </a:r>
            <a:r>
              <a:rPr lang="it-IT" sz="2000" b="1" dirty="0" smtClean="0">
                <a:solidFill>
                  <a:srgbClr val="FF0000"/>
                </a:solidFill>
              </a:rPr>
              <a:t> compratori </a:t>
            </a:r>
            <a:r>
              <a:rPr lang="it-IT" sz="2000" dirty="0" smtClean="0">
                <a:solidFill>
                  <a:schemeClr val="bg1"/>
                </a:solidFill>
              </a:rPr>
              <a:t>saranno gli unici ad avere voce in capitolo per tenere in vita la donna, eventualmente legata a una macchina salva-vita, qualora la gravidanza fosse nel secondo o terzo trimestre, per tutto il tempo necessario a raggiungere la vitalità del feto, tenendo conto del miglior interesse e del benessere del bambino. </a:t>
            </a:r>
            <a:endParaRPr lang="it-IT" sz="2000" dirty="0" smtClean="0">
              <a:solidFill>
                <a:schemeClr val="bg1"/>
              </a:solidFill>
            </a:endParaRPr>
          </a:p>
          <a:p>
            <a:pPr marL="90488" algn="just"/>
            <a:r>
              <a:rPr lang="it-IT" sz="2000" b="1" dirty="0" smtClean="0">
                <a:solidFill>
                  <a:srgbClr val="FF0000"/>
                </a:solidFill>
              </a:rPr>
              <a:t>Il </a:t>
            </a:r>
            <a:r>
              <a:rPr lang="it-IT" sz="2000" b="1" dirty="0" smtClean="0">
                <a:solidFill>
                  <a:srgbClr val="FF0000"/>
                </a:solidFill>
              </a:rPr>
              <a:t>marito della surrogante, </a:t>
            </a:r>
            <a:r>
              <a:rPr lang="it-IT" sz="2000" dirty="0" smtClean="0">
                <a:solidFill>
                  <a:schemeClr val="bg1"/>
                </a:solidFill>
              </a:rPr>
              <a:t>o un suo parente prossimo, avranno voce in capitolo per il distacco dei macchinari o altri interventi sulla paziente, solo dopo la nascita del bambino.</a:t>
            </a:r>
            <a:endParaRPr lang="it-IT" sz="2000" dirty="0">
              <a:solidFill>
                <a:schemeClr val="bg1"/>
              </a:solidFill>
            </a:endParaRPr>
          </a:p>
        </p:txBody>
      </p:sp>
      <p:sp>
        <p:nvSpPr>
          <p:cNvPr id="6" name="Segnaposto data 5"/>
          <p:cNvSpPr>
            <a:spLocks noGrp="1"/>
          </p:cNvSpPr>
          <p:nvPr>
            <p:ph type="dt" sz="half" idx="10"/>
          </p:nvPr>
        </p:nvSpPr>
        <p:spPr/>
        <p:txBody>
          <a:bodyPr/>
          <a:lstStyle/>
          <a:p>
            <a:fld id="{1D56B473-2150-4813-A239-AE876A07B24E}" type="datetime1">
              <a:rPr lang="it-IT" smtClean="0"/>
              <a:pPr/>
              <a:t>30/04/2020</a:t>
            </a:fld>
            <a:endParaRPr lang="it-IT"/>
          </a:p>
        </p:txBody>
      </p:sp>
      <p:sp>
        <p:nvSpPr>
          <p:cNvPr id="7" name="Segnaposto numero diapositiva 6"/>
          <p:cNvSpPr>
            <a:spLocks noGrp="1"/>
          </p:cNvSpPr>
          <p:nvPr>
            <p:ph type="sldNum" sz="quarter" idx="12"/>
          </p:nvPr>
        </p:nvSpPr>
        <p:spPr/>
        <p:txBody>
          <a:bodyPr/>
          <a:lstStyle/>
          <a:p>
            <a:fld id="{EC9263FF-37B1-4CC4-B446-85AE08A7B485}" type="slidenum">
              <a:rPr lang="it-IT" smtClean="0"/>
              <a:pPr/>
              <a:t>20</a:t>
            </a:fld>
            <a:endParaRPr lang="it-IT"/>
          </a:p>
        </p:txBody>
      </p:sp>
      <p:sp>
        <p:nvSpPr>
          <p:cNvPr id="8" name="CasellaDiTesto 7"/>
          <p:cNvSpPr txBox="1"/>
          <p:nvPr/>
        </p:nvSpPr>
        <p:spPr>
          <a:xfrm>
            <a:off x="251520" y="1052736"/>
            <a:ext cx="8640960" cy="523220"/>
          </a:xfrm>
          <a:prstGeom prst="rect">
            <a:avLst/>
          </a:prstGeom>
          <a:noFill/>
        </p:spPr>
        <p:txBody>
          <a:bodyPr wrap="square" rtlCol="0">
            <a:spAutoFit/>
          </a:bodyPr>
          <a:lstStyle/>
          <a:p>
            <a:pPr algn="ctr"/>
            <a:r>
              <a:rPr lang="it-IT" sz="2800" b="1" dirty="0" smtClean="0"/>
              <a:t>Il testamento </a:t>
            </a:r>
            <a:r>
              <a:rPr lang="it-IT" sz="2800" b="1" dirty="0" smtClean="0"/>
              <a:t>biologico</a:t>
            </a:r>
            <a:endParaRPr lang="it-IT" sz="2800" b="1" dirty="0"/>
          </a:p>
        </p:txBody>
      </p:sp>
      <p:pic>
        <p:nvPicPr>
          <p:cNvPr id="2050" name="Picture 2" descr="C:\Users\Master\Desktop\Foto Surrogata\22.jpg"/>
          <p:cNvPicPr>
            <a:picLocks noChangeAspect="1" noChangeArrowheads="1"/>
          </p:cNvPicPr>
          <p:nvPr/>
        </p:nvPicPr>
        <p:blipFill>
          <a:blip r:embed="rId2" cstate="print"/>
          <a:srcRect l="7767" r="4207"/>
          <a:stretch>
            <a:fillRect/>
          </a:stretch>
        </p:blipFill>
        <p:spPr bwMode="auto">
          <a:xfrm>
            <a:off x="5724128" y="2996952"/>
            <a:ext cx="3209598" cy="2160240"/>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nodeType="clickEffect">
                                  <p:stCondLst>
                                    <p:cond delay="0"/>
                                  </p:stCondLst>
                                  <p:childTnLst>
                                    <p:set>
                                      <p:cBhvr>
                                        <p:cTn id="13" dur="1" fill="hold">
                                          <p:stCondLst>
                                            <p:cond delay="0"/>
                                          </p:stCondLst>
                                        </p:cTn>
                                        <p:tgtEl>
                                          <p:spTgt spid="2050"/>
                                        </p:tgtEl>
                                        <p:attrNameLst>
                                          <p:attrName>style.visibility</p:attrName>
                                        </p:attrNameLst>
                                      </p:cBhvr>
                                      <p:to>
                                        <p:strVal val="visible"/>
                                      </p:to>
                                    </p:set>
                                    <p:anim calcmode="lin" valueType="num">
                                      <p:cBhvr>
                                        <p:cTn id="14" dur="500" fill="hold"/>
                                        <p:tgtEl>
                                          <p:spTgt spid="2050"/>
                                        </p:tgtEl>
                                        <p:attrNameLst>
                                          <p:attrName>ppt_w</p:attrName>
                                        </p:attrNameLst>
                                      </p:cBhvr>
                                      <p:tavLst>
                                        <p:tav tm="0">
                                          <p:val>
                                            <p:fltVal val="0"/>
                                          </p:val>
                                        </p:tav>
                                        <p:tav tm="100000">
                                          <p:val>
                                            <p:strVal val="#ppt_w"/>
                                          </p:val>
                                        </p:tav>
                                      </p:tavLst>
                                    </p:anim>
                                    <p:anim calcmode="lin" valueType="num">
                                      <p:cBhvr>
                                        <p:cTn id="15" dur="500" fill="hold"/>
                                        <p:tgtEl>
                                          <p:spTgt spid="2050"/>
                                        </p:tgtEl>
                                        <p:attrNameLst>
                                          <p:attrName>ppt_h</p:attrName>
                                        </p:attrNameLst>
                                      </p:cBhvr>
                                      <p:tavLst>
                                        <p:tav tm="0">
                                          <p:val>
                                            <p:fltVal val="0"/>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bg/>
                                          </p:spTgt>
                                        </p:tgtEl>
                                        <p:attrNameLst>
                                          <p:attrName>style.visibility</p:attrName>
                                        </p:attrNameLst>
                                      </p:cBhvr>
                                      <p:to>
                                        <p:strVal val="visible"/>
                                      </p:to>
                                    </p:set>
                                    <p:animEffect transition="in" filter="fade">
                                      <p:cBhvr>
                                        <p:cTn id="20" dur="1000"/>
                                        <p:tgtEl>
                                          <p:spTgt spid="3">
                                            <p:bg/>
                                          </p:spTgt>
                                        </p:tgtEl>
                                      </p:cBhvr>
                                    </p:animEffect>
                                    <p:anim calcmode="lin" valueType="num">
                                      <p:cBhvr>
                                        <p:cTn id="21" dur="1000" fill="hold"/>
                                        <p:tgtEl>
                                          <p:spTgt spid="3">
                                            <p:bg/>
                                          </p:spTgt>
                                        </p:tgtEl>
                                        <p:attrNameLst>
                                          <p:attrName>ppt_x</p:attrName>
                                        </p:attrNameLst>
                                      </p:cBhvr>
                                      <p:tavLst>
                                        <p:tav tm="0">
                                          <p:val>
                                            <p:strVal val="#ppt_x"/>
                                          </p:val>
                                        </p:tav>
                                        <p:tav tm="100000">
                                          <p:val>
                                            <p:strVal val="#ppt_x"/>
                                          </p:val>
                                        </p:tav>
                                      </p:tavLst>
                                    </p:anim>
                                    <p:anim calcmode="lin" valueType="num">
                                      <p:cBhvr>
                                        <p:cTn id="22"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Effect transition="in" filter="fade">
                                      <p:cBhvr>
                                        <p:cTn id="27" dur="1000"/>
                                        <p:tgtEl>
                                          <p:spTgt spid="3">
                                            <p:txEl>
                                              <p:pRg st="0" end="0"/>
                                            </p:txEl>
                                          </p:spTgt>
                                        </p:tgtEl>
                                      </p:cBhvr>
                                    </p:animEffect>
                                    <p:anim calcmode="lin" valueType="num">
                                      <p:cBhvr>
                                        <p:cTn id="2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1" end="1"/>
                                            </p:txEl>
                                          </p:spTgt>
                                        </p:tgtEl>
                                        <p:attrNameLst>
                                          <p:attrName>style.visibility</p:attrName>
                                        </p:attrNameLst>
                                      </p:cBhvr>
                                      <p:to>
                                        <p:strVal val="visible"/>
                                      </p:to>
                                    </p:set>
                                    <p:animEffect transition="in" filter="fade">
                                      <p:cBhvr>
                                        <p:cTn id="34" dur="1000"/>
                                        <p:tgtEl>
                                          <p:spTgt spid="3">
                                            <p:txEl>
                                              <p:pRg st="1" end="1"/>
                                            </p:txEl>
                                          </p:spTgt>
                                        </p:tgtEl>
                                      </p:cBhvr>
                                    </p:animEffect>
                                    <p:anim calcmode="lin" valueType="num">
                                      <p:cBhvr>
                                        <p:cTn id="3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2" end="2"/>
                                            </p:txEl>
                                          </p:spTgt>
                                        </p:tgtEl>
                                        <p:attrNameLst>
                                          <p:attrName>style.visibility</p:attrName>
                                        </p:attrNameLst>
                                      </p:cBhvr>
                                      <p:to>
                                        <p:strVal val="visible"/>
                                      </p:to>
                                    </p:set>
                                    <p:animEffect transition="in" filter="fade">
                                      <p:cBhvr>
                                        <p:cTn id="41" dur="1000"/>
                                        <p:tgtEl>
                                          <p:spTgt spid="3">
                                            <p:txEl>
                                              <p:pRg st="2" end="2"/>
                                            </p:txEl>
                                          </p:spTgt>
                                        </p:tgtEl>
                                      </p:cBhvr>
                                    </p:animEffect>
                                    <p:anim calcmode="lin" valueType="num">
                                      <p:cBhvr>
                                        <p:cTn id="4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8"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0"/>
            <a:ext cx="8640960" cy="720080"/>
          </a:xfrm>
          <a:solidFill>
            <a:schemeClr val="tx2">
              <a:lumMod val="90000"/>
            </a:schemeClr>
          </a:solidFill>
          <a:ln w="25400">
            <a:solidFill>
              <a:srgbClr val="FF0000"/>
            </a:solidFill>
          </a:ln>
        </p:spPr>
        <p:txBody>
          <a:bodyPr>
            <a:normAutofit fontScale="90000"/>
          </a:bodyPr>
          <a:lstStyle/>
          <a:p>
            <a:pPr algn="ctr"/>
            <a:r>
              <a:rPr lang="it-IT" dirty="0" smtClean="0">
                <a:solidFill>
                  <a:schemeClr val="accent1">
                    <a:lumMod val="75000"/>
                  </a:schemeClr>
                </a:solidFill>
              </a:rPr>
              <a:t>Maternità surrogata</a:t>
            </a:r>
            <a:endParaRPr lang="it-IT" dirty="0">
              <a:solidFill>
                <a:schemeClr val="accent1">
                  <a:lumMod val="75000"/>
                </a:schemeClr>
              </a:solidFill>
            </a:endParaRPr>
          </a:p>
        </p:txBody>
      </p:sp>
      <p:sp>
        <p:nvSpPr>
          <p:cNvPr id="3" name="Sottotitolo 2"/>
          <p:cNvSpPr>
            <a:spLocks noGrp="1"/>
          </p:cNvSpPr>
          <p:nvPr>
            <p:ph type="subTitle" idx="1"/>
          </p:nvPr>
        </p:nvSpPr>
        <p:spPr>
          <a:xfrm>
            <a:off x="3563888" y="1916832"/>
            <a:ext cx="5328592" cy="4248472"/>
          </a:xfrm>
          <a:solidFill>
            <a:srgbClr val="FFFF00"/>
          </a:solidFill>
          <a:ln>
            <a:solidFill>
              <a:srgbClr val="FF0000"/>
            </a:solidFill>
          </a:ln>
        </p:spPr>
        <p:txBody>
          <a:bodyPr>
            <a:noAutofit/>
          </a:bodyPr>
          <a:lstStyle/>
          <a:p>
            <a:pPr marL="269875" lvl="0" indent="-179388" algn="just">
              <a:buFont typeface="Arial" pitchFamily="34" charset="0"/>
              <a:buChar char="•"/>
            </a:pPr>
            <a:r>
              <a:rPr lang="it-IT" sz="2000" b="1" dirty="0" smtClean="0">
                <a:solidFill>
                  <a:srgbClr val="FF0000"/>
                </a:solidFill>
              </a:rPr>
              <a:t>Obbligo di restituzione </a:t>
            </a:r>
            <a:r>
              <a:rPr lang="it-IT" sz="2000" dirty="0" smtClean="0">
                <a:solidFill>
                  <a:schemeClr val="bg1"/>
                </a:solidFill>
              </a:rPr>
              <a:t>dei pagamenti ricevuti e rinuncia a quelli da ricevere;</a:t>
            </a:r>
          </a:p>
          <a:p>
            <a:pPr marL="269875" lvl="0" indent="-179388" algn="just">
              <a:buFont typeface="Arial" pitchFamily="34" charset="0"/>
              <a:buChar char="•"/>
            </a:pPr>
            <a:r>
              <a:rPr lang="it-IT" sz="2000" b="1" dirty="0" smtClean="0">
                <a:solidFill>
                  <a:srgbClr val="FF0000"/>
                </a:solidFill>
              </a:rPr>
              <a:t>responsabilità per i danni </a:t>
            </a:r>
            <a:r>
              <a:rPr lang="it-IT" sz="2000" dirty="0" smtClean="0">
                <a:solidFill>
                  <a:schemeClr val="bg1"/>
                </a:solidFill>
              </a:rPr>
              <a:t>derivanti dalla violazione dell’accordo;</a:t>
            </a:r>
          </a:p>
          <a:p>
            <a:pPr marL="269875" lvl="0" indent="-179388" algn="just">
              <a:buFont typeface="Arial" pitchFamily="34" charset="0"/>
              <a:buChar char="•"/>
            </a:pPr>
            <a:r>
              <a:rPr lang="it-IT" sz="2000" b="1" dirty="0" smtClean="0">
                <a:solidFill>
                  <a:srgbClr val="FF0000"/>
                </a:solidFill>
              </a:rPr>
              <a:t>obbligo </a:t>
            </a:r>
            <a:r>
              <a:rPr lang="it-IT" sz="2000" b="1" dirty="0" smtClean="0">
                <a:solidFill>
                  <a:srgbClr val="FF0000"/>
                </a:solidFill>
              </a:rPr>
              <a:t>di risarcimento </a:t>
            </a:r>
            <a:r>
              <a:rPr lang="it-IT" sz="2000" dirty="0" smtClean="0">
                <a:solidFill>
                  <a:schemeClr val="bg1"/>
                </a:solidFill>
              </a:rPr>
              <a:t>– salvo il maggior danno – dei costi della fecondazione artificiale, le commissioni dell’agenzia intermediaria, gli onorari del procuratore, i farmaci, le spese di viaggio;</a:t>
            </a:r>
          </a:p>
          <a:p>
            <a:pPr marL="269875" lvl="0" indent="-179388" algn="just">
              <a:buFont typeface="Arial" pitchFamily="34" charset="0"/>
              <a:buChar char="•"/>
            </a:pPr>
            <a:r>
              <a:rPr lang="it-IT" sz="2000" b="1" dirty="0" smtClean="0">
                <a:solidFill>
                  <a:srgbClr val="FF0000"/>
                </a:solidFill>
              </a:rPr>
              <a:t>saranno </a:t>
            </a:r>
            <a:r>
              <a:rPr lang="it-IT" sz="2000" b="1" dirty="0" smtClean="0">
                <a:solidFill>
                  <a:srgbClr val="FF0000"/>
                </a:solidFill>
              </a:rPr>
              <a:t>inoltre a suo carico </a:t>
            </a:r>
            <a:r>
              <a:rPr lang="it-IT" sz="2000" dirty="0" smtClean="0">
                <a:solidFill>
                  <a:schemeClr val="bg1"/>
                </a:solidFill>
              </a:rPr>
              <a:t>la cura e i costi da sostenere per il bambino nato contro la volontà dei compratori, fino a che non abbia compiuto 18 anni.</a:t>
            </a:r>
            <a:endParaRPr lang="it-IT" sz="2000" dirty="0">
              <a:solidFill>
                <a:schemeClr val="bg1"/>
              </a:solidFill>
            </a:endParaRPr>
          </a:p>
        </p:txBody>
      </p:sp>
      <p:sp>
        <p:nvSpPr>
          <p:cNvPr id="6" name="Segnaposto data 5"/>
          <p:cNvSpPr>
            <a:spLocks noGrp="1"/>
          </p:cNvSpPr>
          <p:nvPr>
            <p:ph type="dt" sz="half" idx="10"/>
          </p:nvPr>
        </p:nvSpPr>
        <p:spPr/>
        <p:txBody>
          <a:bodyPr/>
          <a:lstStyle/>
          <a:p>
            <a:fld id="{1D56B473-2150-4813-A239-AE876A07B24E}" type="datetime1">
              <a:rPr lang="it-IT" smtClean="0"/>
              <a:pPr/>
              <a:t>30/04/2020</a:t>
            </a:fld>
            <a:endParaRPr lang="it-IT"/>
          </a:p>
        </p:txBody>
      </p:sp>
      <p:sp>
        <p:nvSpPr>
          <p:cNvPr id="7" name="Segnaposto numero diapositiva 6"/>
          <p:cNvSpPr>
            <a:spLocks noGrp="1"/>
          </p:cNvSpPr>
          <p:nvPr>
            <p:ph type="sldNum" sz="quarter" idx="12"/>
          </p:nvPr>
        </p:nvSpPr>
        <p:spPr/>
        <p:txBody>
          <a:bodyPr/>
          <a:lstStyle/>
          <a:p>
            <a:fld id="{EC9263FF-37B1-4CC4-B446-85AE08A7B485}" type="slidenum">
              <a:rPr lang="it-IT" smtClean="0"/>
              <a:pPr/>
              <a:t>21</a:t>
            </a:fld>
            <a:endParaRPr lang="it-IT"/>
          </a:p>
        </p:txBody>
      </p:sp>
      <p:sp>
        <p:nvSpPr>
          <p:cNvPr id="8" name="CasellaDiTesto 7"/>
          <p:cNvSpPr txBox="1"/>
          <p:nvPr/>
        </p:nvSpPr>
        <p:spPr>
          <a:xfrm>
            <a:off x="251520" y="1052736"/>
            <a:ext cx="8640960" cy="523220"/>
          </a:xfrm>
          <a:prstGeom prst="rect">
            <a:avLst/>
          </a:prstGeom>
          <a:noFill/>
        </p:spPr>
        <p:txBody>
          <a:bodyPr wrap="square" rtlCol="0">
            <a:spAutoFit/>
          </a:bodyPr>
          <a:lstStyle/>
          <a:p>
            <a:pPr algn="ctr"/>
            <a:r>
              <a:rPr lang="it-IT" sz="2800" b="1" dirty="0" smtClean="0"/>
              <a:t>Sanzioni</a:t>
            </a:r>
            <a:endParaRPr lang="it-IT" sz="2800" b="1" dirty="0"/>
          </a:p>
        </p:txBody>
      </p:sp>
      <p:pic>
        <p:nvPicPr>
          <p:cNvPr id="3074" name="Picture 2" descr="C:\Users\Master\Desktop\Foto Surrogata\24.jpg"/>
          <p:cNvPicPr>
            <a:picLocks noChangeAspect="1" noChangeArrowheads="1"/>
          </p:cNvPicPr>
          <p:nvPr/>
        </p:nvPicPr>
        <p:blipFill>
          <a:blip r:embed="rId2" cstate="print"/>
          <a:srcRect/>
          <a:stretch>
            <a:fillRect/>
          </a:stretch>
        </p:blipFill>
        <p:spPr bwMode="auto">
          <a:xfrm>
            <a:off x="251520" y="3284984"/>
            <a:ext cx="3123239" cy="1728192"/>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nodeType="clickEffect">
                                  <p:stCondLst>
                                    <p:cond delay="0"/>
                                  </p:stCondLst>
                                  <p:childTnLst>
                                    <p:set>
                                      <p:cBhvr>
                                        <p:cTn id="13" dur="1" fill="hold">
                                          <p:stCondLst>
                                            <p:cond delay="0"/>
                                          </p:stCondLst>
                                        </p:cTn>
                                        <p:tgtEl>
                                          <p:spTgt spid="3074"/>
                                        </p:tgtEl>
                                        <p:attrNameLst>
                                          <p:attrName>style.visibility</p:attrName>
                                        </p:attrNameLst>
                                      </p:cBhvr>
                                      <p:to>
                                        <p:strVal val="visible"/>
                                      </p:to>
                                    </p:set>
                                    <p:anim calcmode="lin" valueType="num">
                                      <p:cBhvr>
                                        <p:cTn id="14" dur="500" fill="hold"/>
                                        <p:tgtEl>
                                          <p:spTgt spid="3074"/>
                                        </p:tgtEl>
                                        <p:attrNameLst>
                                          <p:attrName>ppt_w</p:attrName>
                                        </p:attrNameLst>
                                      </p:cBhvr>
                                      <p:tavLst>
                                        <p:tav tm="0">
                                          <p:val>
                                            <p:fltVal val="0"/>
                                          </p:val>
                                        </p:tav>
                                        <p:tav tm="100000">
                                          <p:val>
                                            <p:strVal val="#ppt_w"/>
                                          </p:val>
                                        </p:tav>
                                      </p:tavLst>
                                    </p:anim>
                                    <p:anim calcmode="lin" valueType="num">
                                      <p:cBhvr>
                                        <p:cTn id="15" dur="500" fill="hold"/>
                                        <p:tgtEl>
                                          <p:spTgt spid="3074"/>
                                        </p:tgtEl>
                                        <p:attrNameLst>
                                          <p:attrName>ppt_h</p:attrName>
                                        </p:attrNameLst>
                                      </p:cBhvr>
                                      <p:tavLst>
                                        <p:tav tm="0">
                                          <p:val>
                                            <p:fltVal val="0"/>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bg/>
                                          </p:spTgt>
                                        </p:tgtEl>
                                        <p:attrNameLst>
                                          <p:attrName>style.visibility</p:attrName>
                                        </p:attrNameLst>
                                      </p:cBhvr>
                                      <p:to>
                                        <p:strVal val="visible"/>
                                      </p:to>
                                    </p:set>
                                    <p:animEffect transition="in" filter="fade">
                                      <p:cBhvr>
                                        <p:cTn id="20" dur="1000"/>
                                        <p:tgtEl>
                                          <p:spTgt spid="3">
                                            <p:bg/>
                                          </p:spTgt>
                                        </p:tgtEl>
                                      </p:cBhvr>
                                    </p:animEffect>
                                    <p:anim calcmode="lin" valueType="num">
                                      <p:cBhvr>
                                        <p:cTn id="21" dur="1000" fill="hold"/>
                                        <p:tgtEl>
                                          <p:spTgt spid="3">
                                            <p:bg/>
                                          </p:spTgt>
                                        </p:tgtEl>
                                        <p:attrNameLst>
                                          <p:attrName>ppt_x</p:attrName>
                                        </p:attrNameLst>
                                      </p:cBhvr>
                                      <p:tavLst>
                                        <p:tav tm="0">
                                          <p:val>
                                            <p:strVal val="#ppt_x"/>
                                          </p:val>
                                        </p:tav>
                                        <p:tav tm="100000">
                                          <p:val>
                                            <p:strVal val="#ppt_x"/>
                                          </p:val>
                                        </p:tav>
                                      </p:tavLst>
                                    </p:anim>
                                    <p:anim calcmode="lin" valueType="num">
                                      <p:cBhvr>
                                        <p:cTn id="22"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Effect transition="in" filter="fade">
                                      <p:cBhvr>
                                        <p:cTn id="27" dur="1000"/>
                                        <p:tgtEl>
                                          <p:spTgt spid="3">
                                            <p:txEl>
                                              <p:pRg st="0" end="0"/>
                                            </p:txEl>
                                          </p:spTgt>
                                        </p:tgtEl>
                                      </p:cBhvr>
                                    </p:animEffect>
                                    <p:anim calcmode="lin" valueType="num">
                                      <p:cBhvr>
                                        <p:cTn id="2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1" end="1"/>
                                            </p:txEl>
                                          </p:spTgt>
                                        </p:tgtEl>
                                        <p:attrNameLst>
                                          <p:attrName>style.visibility</p:attrName>
                                        </p:attrNameLst>
                                      </p:cBhvr>
                                      <p:to>
                                        <p:strVal val="visible"/>
                                      </p:to>
                                    </p:set>
                                    <p:animEffect transition="in" filter="fade">
                                      <p:cBhvr>
                                        <p:cTn id="34" dur="1000"/>
                                        <p:tgtEl>
                                          <p:spTgt spid="3">
                                            <p:txEl>
                                              <p:pRg st="1" end="1"/>
                                            </p:txEl>
                                          </p:spTgt>
                                        </p:tgtEl>
                                      </p:cBhvr>
                                    </p:animEffect>
                                    <p:anim calcmode="lin" valueType="num">
                                      <p:cBhvr>
                                        <p:cTn id="3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2" end="2"/>
                                            </p:txEl>
                                          </p:spTgt>
                                        </p:tgtEl>
                                        <p:attrNameLst>
                                          <p:attrName>style.visibility</p:attrName>
                                        </p:attrNameLst>
                                      </p:cBhvr>
                                      <p:to>
                                        <p:strVal val="visible"/>
                                      </p:to>
                                    </p:set>
                                    <p:animEffect transition="in" filter="fade">
                                      <p:cBhvr>
                                        <p:cTn id="41" dur="1000"/>
                                        <p:tgtEl>
                                          <p:spTgt spid="3">
                                            <p:txEl>
                                              <p:pRg st="2" end="2"/>
                                            </p:txEl>
                                          </p:spTgt>
                                        </p:tgtEl>
                                      </p:cBhvr>
                                    </p:animEffect>
                                    <p:anim calcmode="lin" valueType="num">
                                      <p:cBhvr>
                                        <p:cTn id="4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3">
                                            <p:txEl>
                                              <p:pRg st="3" end="3"/>
                                            </p:txEl>
                                          </p:spTgt>
                                        </p:tgtEl>
                                        <p:attrNameLst>
                                          <p:attrName>style.visibility</p:attrName>
                                        </p:attrNameLst>
                                      </p:cBhvr>
                                      <p:to>
                                        <p:strVal val="visible"/>
                                      </p:to>
                                    </p:set>
                                    <p:animEffect transition="in" filter="fade">
                                      <p:cBhvr>
                                        <p:cTn id="48" dur="1000"/>
                                        <p:tgtEl>
                                          <p:spTgt spid="3">
                                            <p:txEl>
                                              <p:pRg st="3" end="3"/>
                                            </p:txEl>
                                          </p:spTgt>
                                        </p:tgtEl>
                                      </p:cBhvr>
                                    </p:animEffect>
                                    <p:anim calcmode="lin" valueType="num">
                                      <p:cBhvr>
                                        <p:cTn id="4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8"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0"/>
            <a:ext cx="8640960" cy="720080"/>
          </a:xfrm>
          <a:solidFill>
            <a:schemeClr val="tx2">
              <a:lumMod val="90000"/>
            </a:schemeClr>
          </a:solidFill>
          <a:ln w="25400">
            <a:solidFill>
              <a:srgbClr val="FF0000"/>
            </a:solidFill>
          </a:ln>
        </p:spPr>
        <p:txBody>
          <a:bodyPr>
            <a:normAutofit fontScale="90000"/>
          </a:bodyPr>
          <a:lstStyle/>
          <a:p>
            <a:pPr algn="ctr"/>
            <a:r>
              <a:rPr lang="it-IT" dirty="0" smtClean="0">
                <a:solidFill>
                  <a:schemeClr val="accent1">
                    <a:lumMod val="75000"/>
                  </a:schemeClr>
                </a:solidFill>
              </a:rPr>
              <a:t>Maternità surrogata</a:t>
            </a:r>
            <a:endParaRPr lang="it-IT" dirty="0">
              <a:solidFill>
                <a:schemeClr val="accent1">
                  <a:lumMod val="75000"/>
                </a:schemeClr>
              </a:solidFill>
            </a:endParaRPr>
          </a:p>
        </p:txBody>
      </p:sp>
      <p:sp>
        <p:nvSpPr>
          <p:cNvPr id="3" name="Sottotitolo 2"/>
          <p:cNvSpPr>
            <a:spLocks noGrp="1"/>
          </p:cNvSpPr>
          <p:nvPr>
            <p:ph type="subTitle" idx="1"/>
          </p:nvPr>
        </p:nvSpPr>
        <p:spPr>
          <a:xfrm>
            <a:off x="251520" y="1700808"/>
            <a:ext cx="8640960" cy="4752528"/>
          </a:xfrm>
          <a:solidFill>
            <a:srgbClr val="FFFF00"/>
          </a:solidFill>
          <a:ln>
            <a:solidFill>
              <a:srgbClr val="FF0000"/>
            </a:solidFill>
          </a:ln>
        </p:spPr>
        <p:txBody>
          <a:bodyPr>
            <a:noAutofit/>
          </a:bodyPr>
          <a:lstStyle/>
          <a:p>
            <a:pPr marL="90488" algn="just"/>
            <a:r>
              <a:rPr lang="it-IT" sz="1800" b="1" dirty="0" smtClean="0">
                <a:solidFill>
                  <a:srgbClr val="FF0000"/>
                </a:solidFill>
              </a:rPr>
              <a:t>laddove sia soggettivamente presente </a:t>
            </a:r>
            <a:r>
              <a:rPr lang="it-IT" sz="1800" dirty="0" smtClean="0">
                <a:solidFill>
                  <a:schemeClr val="bg1"/>
                </a:solidFill>
              </a:rPr>
              <a:t>(ovvero nelle intenzioni di chi opera), non si traduce mai "oggettivamente", ossia nella realtà di una prassi del genere. </a:t>
            </a:r>
            <a:endParaRPr lang="it-IT" sz="1800" dirty="0" smtClean="0">
              <a:solidFill>
                <a:schemeClr val="bg1"/>
              </a:solidFill>
            </a:endParaRPr>
          </a:p>
          <a:p>
            <a:pPr marL="90488" algn="just"/>
            <a:r>
              <a:rPr lang="it-IT" sz="1800" b="1" dirty="0" smtClean="0">
                <a:solidFill>
                  <a:srgbClr val="FF0000"/>
                </a:solidFill>
              </a:rPr>
              <a:t>Innanzitutto</a:t>
            </a:r>
            <a:r>
              <a:rPr lang="it-IT" sz="1800" dirty="0" smtClean="0">
                <a:solidFill>
                  <a:schemeClr val="bg1"/>
                </a:solidFill>
              </a:rPr>
              <a:t> </a:t>
            </a:r>
            <a:r>
              <a:rPr lang="it-IT" sz="1800" dirty="0" smtClean="0">
                <a:solidFill>
                  <a:schemeClr val="bg1"/>
                </a:solidFill>
              </a:rPr>
              <a:t>perché si tratterebbe di altruismo "a senso unico", per soddisfare un desiderio di aspiranti genitori e non nell’interesse del bambino, il quale ha solo da perdere in una situazione simile:</a:t>
            </a:r>
          </a:p>
          <a:p>
            <a:pPr marL="90488" lvl="0" algn="just"/>
            <a:r>
              <a:rPr lang="it-IT" sz="1800" b="1" dirty="0" smtClean="0">
                <a:solidFill>
                  <a:srgbClr val="FF0000"/>
                </a:solidFill>
              </a:rPr>
              <a:t>alla nascita, </a:t>
            </a:r>
            <a:r>
              <a:rPr lang="it-IT" sz="1800" dirty="0" smtClean="0">
                <a:solidFill>
                  <a:schemeClr val="bg1"/>
                </a:solidFill>
              </a:rPr>
              <a:t>per lo stress psico-fisico dovuto alla separazione dalla madre che lo ha partorito e con la quale si era instaurato, durante la gravidanza, il fondamentale rapporto di </a:t>
            </a:r>
            <a:r>
              <a:rPr lang="it-IT" sz="1800" i="1" dirty="0" smtClean="0">
                <a:solidFill>
                  <a:schemeClr val="bg1"/>
                </a:solidFill>
              </a:rPr>
              <a:t>cross-talk </a:t>
            </a:r>
            <a:r>
              <a:rPr lang="it-IT" sz="1800" dirty="0" smtClean="0">
                <a:solidFill>
                  <a:schemeClr val="bg1"/>
                </a:solidFill>
              </a:rPr>
              <a:t>in virtù del quale madre e figlio si scambiano segnali biochimici sin dal concepimento (stress che avrà ripercussioni sulla crescita del bambino);</a:t>
            </a:r>
          </a:p>
          <a:p>
            <a:pPr marL="90488" lvl="0" algn="just"/>
            <a:r>
              <a:rPr lang="it-IT" sz="1800" b="1" dirty="0" smtClean="0">
                <a:solidFill>
                  <a:srgbClr val="FF0000"/>
                </a:solidFill>
              </a:rPr>
              <a:t>dall’età di ragione, </a:t>
            </a:r>
            <a:r>
              <a:rPr lang="it-IT" sz="1800" dirty="0" smtClean="0">
                <a:solidFill>
                  <a:schemeClr val="bg1"/>
                </a:solidFill>
              </a:rPr>
              <a:t>a causa della "frammentazione" identitaria che può colpire chi non è in grado di ricondurre a unità la propria esistenza ma percepisce di essere il risultato di un progetto che prevedeva sin dall’inizio il suo "assemblaggio" con materiale biologico anonimo, l’abbandono da parte della madre subito dopo il parto e "l’acquisto" da parte di genitori/committenti.</a:t>
            </a:r>
          </a:p>
          <a:p>
            <a:pPr marL="90488" lvl="0" algn="just"/>
            <a:r>
              <a:rPr lang="it-IT" sz="1800" b="1" dirty="0" smtClean="0">
                <a:solidFill>
                  <a:srgbClr val="FF0000"/>
                </a:solidFill>
              </a:rPr>
              <a:t>in ogni caso, </a:t>
            </a:r>
            <a:r>
              <a:rPr lang="it-IT" sz="1800" dirty="0" smtClean="0">
                <a:solidFill>
                  <a:schemeClr val="bg1"/>
                </a:solidFill>
              </a:rPr>
              <a:t>a causa della lesione della sua dignità di persona, per essere stato trasformato nell'oggetto da trasferire in un rapporto contrattuale tra privati. </a:t>
            </a:r>
            <a:endParaRPr lang="it-IT" sz="1800" dirty="0">
              <a:solidFill>
                <a:schemeClr val="bg1"/>
              </a:solidFill>
            </a:endParaRPr>
          </a:p>
        </p:txBody>
      </p:sp>
      <p:sp>
        <p:nvSpPr>
          <p:cNvPr id="6" name="Segnaposto data 5"/>
          <p:cNvSpPr>
            <a:spLocks noGrp="1"/>
          </p:cNvSpPr>
          <p:nvPr>
            <p:ph type="dt" sz="half" idx="10"/>
          </p:nvPr>
        </p:nvSpPr>
        <p:spPr/>
        <p:txBody>
          <a:bodyPr/>
          <a:lstStyle/>
          <a:p>
            <a:fld id="{1D56B473-2150-4813-A239-AE876A07B24E}" type="datetime1">
              <a:rPr lang="it-IT" smtClean="0"/>
              <a:pPr/>
              <a:t>30/04/2020</a:t>
            </a:fld>
            <a:endParaRPr lang="it-IT"/>
          </a:p>
        </p:txBody>
      </p:sp>
      <p:sp>
        <p:nvSpPr>
          <p:cNvPr id="7" name="Segnaposto numero diapositiva 6"/>
          <p:cNvSpPr>
            <a:spLocks noGrp="1"/>
          </p:cNvSpPr>
          <p:nvPr>
            <p:ph type="sldNum" sz="quarter" idx="12"/>
          </p:nvPr>
        </p:nvSpPr>
        <p:spPr/>
        <p:txBody>
          <a:bodyPr/>
          <a:lstStyle/>
          <a:p>
            <a:fld id="{EC9263FF-37B1-4CC4-B446-85AE08A7B485}" type="slidenum">
              <a:rPr lang="it-IT" smtClean="0"/>
              <a:pPr/>
              <a:t>22</a:t>
            </a:fld>
            <a:endParaRPr lang="it-IT"/>
          </a:p>
        </p:txBody>
      </p:sp>
      <p:sp>
        <p:nvSpPr>
          <p:cNvPr id="8" name="CasellaDiTesto 7"/>
          <p:cNvSpPr txBox="1"/>
          <p:nvPr/>
        </p:nvSpPr>
        <p:spPr>
          <a:xfrm>
            <a:off x="251520" y="1052736"/>
            <a:ext cx="8640960" cy="523220"/>
          </a:xfrm>
          <a:prstGeom prst="rect">
            <a:avLst/>
          </a:prstGeom>
          <a:noFill/>
        </p:spPr>
        <p:txBody>
          <a:bodyPr wrap="square" rtlCol="0">
            <a:spAutoFit/>
          </a:bodyPr>
          <a:lstStyle/>
          <a:p>
            <a:pPr algn="ctr"/>
            <a:r>
              <a:rPr lang="it-IT" sz="2800" b="1" dirty="0" smtClean="0"/>
              <a:t>L’inganno dell’altruismo</a:t>
            </a:r>
            <a:endParaRPr lang="it-IT" sz="28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bg/>
                                          </p:spTgt>
                                        </p:tgtEl>
                                        <p:attrNameLst>
                                          <p:attrName>style.visibility</p:attrName>
                                        </p:attrNameLst>
                                      </p:cBhvr>
                                      <p:to>
                                        <p:strVal val="visible"/>
                                      </p:to>
                                    </p:set>
                                    <p:animEffect transition="in" filter="fade">
                                      <p:cBhvr>
                                        <p:cTn id="14" dur="1000"/>
                                        <p:tgtEl>
                                          <p:spTgt spid="3">
                                            <p:bg/>
                                          </p:spTgt>
                                        </p:tgtEl>
                                      </p:cBhvr>
                                    </p:animEffect>
                                    <p:anim calcmode="lin" valueType="num">
                                      <p:cBhvr>
                                        <p:cTn id="15" dur="1000" fill="hold"/>
                                        <p:tgtEl>
                                          <p:spTgt spid="3">
                                            <p:bg/>
                                          </p:spTgt>
                                        </p:tgtEl>
                                        <p:attrNameLst>
                                          <p:attrName>ppt_x</p:attrName>
                                        </p:attrNameLst>
                                      </p:cBhvr>
                                      <p:tavLst>
                                        <p:tav tm="0">
                                          <p:val>
                                            <p:strVal val="#ppt_x"/>
                                          </p:val>
                                        </p:tav>
                                        <p:tav tm="100000">
                                          <p:val>
                                            <p:strVal val="#ppt_x"/>
                                          </p:val>
                                        </p:tav>
                                      </p:tavLst>
                                    </p:anim>
                                    <p:anim calcmode="lin" valueType="num">
                                      <p:cBhvr>
                                        <p:cTn id="16"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animEffect transition="in" filter="fade">
                                      <p:cBhvr>
                                        <p:cTn id="21" dur="1000"/>
                                        <p:tgtEl>
                                          <p:spTgt spid="3">
                                            <p:txEl>
                                              <p:pRg st="0" end="0"/>
                                            </p:txEl>
                                          </p:spTgt>
                                        </p:tgtEl>
                                      </p:cBhvr>
                                    </p:animEffect>
                                    <p:anim calcmode="lin" valueType="num">
                                      <p:cBhvr>
                                        <p:cTn id="22"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1" end="1"/>
                                            </p:txEl>
                                          </p:spTgt>
                                        </p:tgtEl>
                                        <p:attrNameLst>
                                          <p:attrName>style.visibility</p:attrName>
                                        </p:attrNameLst>
                                      </p:cBhvr>
                                      <p:to>
                                        <p:strVal val="visible"/>
                                      </p:to>
                                    </p:set>
                                    <p:animEffect transition="in" filter="fade">
                                      <p:cBhvr>
                                        <p:cTn id="28" dur="1000"/>
                                        <p:tgtEl>
                                          <p:spTgt spid="3">
                                            <p:txEl>
                                              <p:pRg st="1" end="1"/>
                                            </p:txEl>
                                          </p:spTgt>
                                        </p:tgtEl>
                                      </p:cBhvr>
                                    </p:animEffect>
                                    <p:anim calcmode="lin" valueType="num">
                                      <p:cBhvr>
                                        <p:cTn id="29"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animEffect transition="in" filter="fade">
                                      <p:cBhvr>
                                        <p:cTn id="35" dur="1000"/>
                                        <p:tgtEl>
                                          <p:spTgt spid="3">
                                            <p:txEl>
                                              <p:pRg st="2" end="2"/>
                                            </p:txEl>
                                          </p:spTgt>
                                        </p:tgtEl>
                                      </p:cBhvr>
                                    </p:animEffect>
                                    <p:anim calcmode="lin" valueType="num">
                                      <p:cBhvr>
                                        <p:cTn id="36"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3" end="3"/>
                                            </p:txEl>
                                          </p:spTgt>
                                        </p:tgtEl>
                                        <p:attrNameLst>
                                          <p:attrName>style.visibility</p:attrName>
                                        </p:attrNameLst>
                                      </p:cBhvr>
                                      <p:to>
                                        <p:strVal val="visible"/>
                                      </p:to>
                                    </p:set>
                                    <p:animEffect transition="in" filter="fade">
                                      <p:cBhvr>
                                        <p:cTn id="42" dur="1000"/>
                                        <p:tgtEl>
                                          <p:spTgt spid="3">
                                            <p:txEl>
                                              <p:pRg st="3" end="3"/>
                                            </p:txEl>
                                          </p:spTgt>
                                        </p:tgtEl>
                                      </p:cBhvr>
                                    </p:animEffect>
                                    <p:anim calcmode="lin" valueType="num">
                                      <p:cBhvr>
                                        <p:cTn id="4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4" end="4"/>
                                            </p:txEl>
                                          </p:spTgt>
                                        </p:tgtEl>
                                        <p:attrNameLst>
                                          <p:attrName>style.visibility</p:attrName>
                                        </p:attrNameLst>
                                      </p:cBhvr>
                                      <p:to>
                                        <p:strVal val="visible"/>
                                      </p:to>
                                    </p:set>
                                    <p:animEffect transition="in" filter="fade">
                                      <p:cBhvr>
                                        <p:cTn id="49" dur="1000"/>
                                        <p:tgtEl>
                                          <p:spTgt spid="3">
                                            <p:txEl>
                                              <p:pRg st="4" end="4"/>
                                            </p:txEl>
                                          </p:spTgt>
                                        </p:tgtEl>
                                      </p:cBhvr>
                                    </p:animEffect>
                                    <p:anim calcmode="lin" valueType="num">
                                      <p:cBhvr>
                                        <p:cTn id="5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8"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0"/>
            <a:ext cx="8640960" cy="720080"/>
          </a:xfrm>
          <a:solidFill>
            <a:schemeClr val="tx2">
              <a:lumMod val="90000"/>
            </a:schemeClr>
          </a:solidFill>
          <a:ln w="25400">
            <a:solidFill>
              <a:srgbClr val="FF0000"/>
            </a:solidFill>
          </a:ln>
        </p:spPr>
        <p:txBody>
          <a:bodyPr>
            <a:normAutofit fontScale="90000"/>
          </a:bodyPr>
          <a:lstStyle/>
          <a:p>
            <a:pPr algn="ctr"/>
            <a:r>
              <a:rPr lang="it-IT" dirty="0" smtClean="0">
                <a:solidFill>
                  <a:schemeClr val="accent1">
                    <a:lumMod val="75000"/>
                  </a:schemeClr>
                </a:solidFill>
              </a:rPr>
              <a:t>Maternità surrogata</a:t>
            </a:r>
            <a:endParaRPr lang="it-IT" dirty="0">
              <a:solidFill>
                <a:schemeClr val="accent1">
                  <a:lumMod val="75000"/>
                </a:schemeClr>
              </a:solidFill>
            </a:endParaRPr>
          </a:p>
        </p:txBody>
      </p:sp>
      <p:sp>
        <p:nvSpPr>
          <p:cNvPr id="3" name="Sottotitolo 2"/>
          <p:cNvSpPr>
            <a:spLocks noGrp="1"/>
          </p:cNvSpPr>
          <p:nvPr>
            <p:ph type="subTitle" idx="1"/>
          </p:nvPr>
        </p:nvSpPr>
        <p:spPr>
          <a:xfrm>
            <a:off x="251520" y="1700808"/>
            <a:ext cx="5688632" cy="4752528"/>
          </a:xfrm>
          <a:solidFill>
            <a:srgbClr val="FFFF00"/>
          </a:solidFill>
          <a:ln>
            <a:solidFill>
              <a:srgbClr val="FF0000"/>
            </a:solidFill>
          </a:ln>
        </p:spPr>
        <p:txBody>
          <a:bodyPr>
            <a:noAutofit/>
          </a:bodyPr>
          <a:lstStyle/>
          <a:p>
            <a:pPr marL="90488" algn="just"/>
            <a:r>
              <a:rPr lang="it-IT" sz="2000" b="1" dirty="0" smtClean="0">
                <a:solidFill>
                  <a:srgbClr val="FF0000"/>
                </a:solidFill>
              </a:rPr>
              <a:t>La causa di giustificazione </a:t>
            </a:r>
            <a:r>
              <a:rPr lang="it-IT" sz="2000" dirty="0" smtClean="0">
                <a:solidFill>
                  <a:schemeClr val="bg1"/>
                </a:solidFill>
              </a:rPr>
              <a:t>della procedura di surrogazione di maternità, sarebbe costituita da un ipotetico "diritto alla filiazione". Si badi, "alla filiazione" e non "alla procreazione": la differenza è abissale. </a:t>
            </a:r>
            <a:endParaRPr lang="it-IT" sz="2000" dirty="0" smtClean="0">
              <a:solidFill>
                <a:schemeClr val="bg1"/>
              </a:solidFill>
            </a:endParaRPr>
          </a:p>
          <a:p>
            <a:pPr marL="90488" algn="just"/>
            <a:r>
              <a:rPr lang="it-IT" sz="2000" b="1" dirty="0" smtClean="0">
                <a:solidFill>
                  <a:srgbClr val="FF0000"/>
                </a:solidFill>
              </a:rPr>
              <a:t>Il </a:t>
            </a:r>
            <a:r>
              <a:rPr lang="it-IT" sz="2000" b="1" dirty="0" smtClean="0">
                <a:solidFill>
                  <a:srgbClr val="FF0000"/>
                </a:solidFill>
              </a:rPr>
              <a:t>diritto alla procreazione </a:t>
            </a:r>
            <a:r>
              <a:rPr lang="it-IT" sz="2000" dirty="0" smtClean="0">
                <a:solidFill>
                  <a:schemeClr val="bg1"/>
                </a:solidFill>
              </a:rPr>
              <a:t>costituisce un </a:t>
            </a:r>
            <a:r>
              <a:rPr lang="it-IT" sz="2000" b="1" dirty="0" smtClean="0">
                <a:solidFill>
                  <a:schemeClr val="bg1"/>
                </a:solidFill>
              </a:rPr>
              <a:t>diritto naturale </a:t>
            </a:r>
            <a:r>
              <a:rPr lang="it-IT" sz="2000" dirty="0" smtClean="0">
                <a:solidFill>
                  <a:schemeClr val="bg1"/>
                </a:solidFill>
              </a:rPr>
              <a:t>e incomprimibile dell’uomo (si pensi alla gravità di quelle leggi che impongono alle famiglie un limite per il numero di figli). </a:t>
            </a:r>
            <a:endParaRPr lang="it-IT" sz="2000" dirty="0" smtClean="0">
              <a:solidFill>
                <a:schemeClr val="bg1"/>
              </a:solidFill>
            </a:endParaRPr>
          </a:p>
          <a:p>
            <a:pPr marL="90488" algn="just"/>
            <a:r>
              <a:rPr lang="it-IT" sz="2000" b="1" dirty="0" smtClean="0">
                <a:solidFill>
                  <a:srgbClr val="FF0000"/>
                </a:solidFill>
              </a:rPr>
              <a:t>Il </a:t>
            </a:r>
            <a:r>
              <a:rPr lang="it-IT" sz="2000" b="1" dirty="0" smtClean="0">
                <a:solidFill>
                  <a:srgbClr val="FF0000"/>
                </a:solidFill>
              </a:rPr>
              <a:t>diritto di filiazione </a:t>
            </a:r>
            <a:r>
              <a:rPr lang="it-IT" sz="2000" dirty="0" smtClean="0">
                <a:solidFill>
                  <a:schemeClr val="bg1"/>
                </a:solidFill>
              </a:rPr>
              <a:t>(o "diritto al figlio") </a:t>
            </a:r>
            <a:r>
              <a:rPr lang="it-IT" sz="2000" b="1" dirty="0" smtClean="0">
                <a:solidFill>
                  <a:schemeClr val="bg1"/>
                </a:solidFill>
              </a:rPr>
              <a:t>non esiste</a:t>
            </a:r>
            <a:r>
              <a:rPr lang="it-IT" sz="2000" dirty="0" smtClean="0">
                <a:solidFill>
                  <a:schemeClr val="bg1"/>
                </a:solidFill>
              </a:rPr>
              <a:t>, essendo l’arrivo di un figlio un evento imponderabile e legato a condizioni rigorosamente biologiche, per la filiazione naturale, nonché psicologiche ed economico-sociali per quella adottiva.</a:t>
            </a:r>
          </a:p>
          <a:p>
            <a:r>
              <a:rPr lang="it-IT" sz="1800" dirty="0" smtClean="0"/>
              <a:t> </a:t>
            </a:r>
            <a:endParaRPr lang="it-IT" sz="1800" dirty="0"/>
          </a:p>
        </p:txBody>
      </p:sp>
      <p:sp>
        <p:nvSpPr>
          <p:cNvPr id="6" name="Segnaposto data 5"/>
          <p:cNvSpPr>
            <a:spLocks noGrp="1"/>
          </p:cNvSpPr>
          <p:nvPr>
            <p:ph type="dt" sz="half" idx="10"/>
          </p:nvPr>
        </p:nvSpPr>
        <p:spPr/>
        <p:txBody>
          <a:bodyPr/>
          <a:lstStyle/>
          <a:p>
            <a:fld id="{1D56B473-2150-4813-A239-AE876A07B24E}" type="datetime1">
              <a:rPr lang="it-IT" smtClean="0"/>
              <a:pPr/>
              <a:t>30/04/2020</a:t>
            </a:fld>
            <a:endParaRPr lang="it-IT"/>
          </a:p>
        </p:txBody>
      </p:sp>
      <p:sp>
        <p:nvSpPr>
          <p:cNvPr id="7" name="Segnaposto numero diapositiva 6"/>
          <p:cNvSpPr>
            <a:spLocks noGrp="1"/>
          </p:cNvSpPr>
          <p:nvPr>
            <p:ph type="sldNum" sz="quarter" idx="12"/>
          </p:nvPr>
        </p:nvSpPr>
        <p:spPr/>
        <p:txBody>
          <a:bodyPr/>
          <a:lstStyle/>
          <a:p>
            <a:fld id="{EC9263FF-37B1-4CC4-B446-85AE08A7B485}" type="slidenum">
              <a:rPr lang="it-IT" smtClean="0"/>
              <a:pPr/>
              <a:t>23</a:t>
            </a:fld>
            <a:endParaRPr lang="it-IT"/>
          </a:p>
        </p:txBody>
      </p:sp>
      <p:sp>
        <p:nvSpPr>
          <p:cNvPr id="8" name="CasellaDiTesto 7"/>
          <p:cNvSpPr txBox="1"/>
          <p:nvPr/>
        </p:nvSpPr>
        <p:spPr>
          <a:xfrm>
            <a:off x="251520" y="1052736"/>
            <a:ext cx="8640960" cy="461665"/>
          </a:xfrm>
          <a:prstGeom prst="rect">
            <a:avLst/>
          </a:prstGeom>
          <a:noFill/>
        </p:spPr>
        <p:txBody>
          <a:bodyPr wrap="square" rtlCol="0">
            <a:spAutoFit/>
          </a:bodyPr>
          <a:lstStyle/>
          <a:p>
            <a:pPr algn="ctr"/>
            <a:r>
              <a:rPr lang="it-IT" sz="2400" b="1" dirty="0" smtClean="0"/>
              <a:t>All’origine della maternità surrogata: il diritto al figlio</a:t>
            </a:r>
            <a:endParaRPr lang="it-IT" sz="2400" b="1" dirty="0"/>
          </a:p>
        </p:txBody>
      </p:sp>
      <p:pic>
        <p:nvPicPr>
          <p:cNvPr id="5122" name="Picture 2" descr="C:\Users\Master\Desktop\Foto Surrogata\25.jpg"/>
          <p:cNvPicPr>
            <a:picLocks noChangeAspect="1" noChangeArrowheads="1"/>
          </p:cNvPicPr>
          <p:nvPr/>
        </p:nvPicPr>
        <p:blipFill>
          <a:blip r:embed="rId2" cstate="print"/>
          <a:srcRect/>
          <a:stretch>
            <a:fillRect/>
          </a:stretch>
        </p:blipFill>
        <p:spPr bwMode="auto">
          <a:xfrm>
            <a:off x="6084168" y="3068960"/>
            <a:ext cx="2813427" cy="1872208"/>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nodeType="clickEffect">
                                  <p:stCondLst>
                                    <p:cond delay="0"/>
                                  </p:stCondLst>
                                  <p:childTnLst>
                                    <p:set>
                                      <p:cBhvr>
                                        <p:cTn id="13" dur="1" fill="hold">
                                          <p:stCondLst>
                                            <p:cond delay="0"/>
                                          </p:stCondLst>
                                        </p:cTn>
                                        <p:tgtEl>
                                          <p:spTgt spid="5122"/>
                                        </p:tgtEl>
                                        <p:attrNameLst>
                                          <p:attrName>style.visibility</p:attrName>
                                        </p:attrNameLst>
                                      </p:cBhvr>
                                      <p:to>
                                        <p:strVal val="visible"/>
                                      </p:to>
                                    </p:set>
                                    <p:anim calcmode="lin" valueType="num">
                                      <p:cBhvr>
                                        <p:cTn id="14" dur="500" fill="hold"/>
                                        <p:tgtEl>
                                          <p:spTgt spid="5122"/>
                                        </p:tgtEl>
                                        <p:attrNameLst>
                                          <p:attrName>ppt_w</p:attrName>
                                        </p:attrNameLst>
                                      </p:cBhvr>
                                      <p:tavLst>
                                        <p:tav tm="0">
                                          <p:val>
                                            <p:fltVal val="0"/>
                                          </p:val>
                                        </p:tav>
                                        <p:tav tm="100000">
                                          <p:val>
                                            <p:strVal val="#ppt_w"/>
                                          </p:val>
                                        </p:tav>
                                      </p:tavLst>
                                    </p:anim>
                                    <p:anim calcmode="lin" valueType="num">
                                      <p:cBhvr>
                                        <p:cTn id="15" dur="500" fill="hold"/>
                                        <p:tgtEl>
                                          <p:spTgt spid="5122"/>
                                        </p:tgtEl>
                                        <p:attrNameLst>
                                          <p:attrName>ppt_h</p:attrName>
                                        </p:attrNameLst>
                                      </p:cBhvr>
                                      <p:tavLst>
                                        <p:tav tm="0">
                                          <p:val>
                                            <p:fltVal val="0"/>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bg/>
                                          </p:spTgt>
                                        </p:tgtEl>
                                        <p:attrNameLst>
                                          <p:attrName>style.visibility</p:attrName>
                                        </p:attrNameLst>
                                      </p:cBhvr>
                                      <p:to>
                                        <p:strVal val="visible"/>
                                      </p:to>
                                    </p:set>
                                    <p:animEffect transition="in" filter="fade">
                                      <p:cBhvr>
                                        <p:cTn id="20" dur="1000"/>
                                        <p:tgtEl>
                                          <p:spTgt spid="3">
                                            <p:bg/>
                                          </p:spTgt>
                                        </p:tgtEl>
                                      </p:cBhvr>
                                    </p:animEffect>
                                    <p:anim calcmode="lin" valueType="num">
                                      <p:cBhvr>
                                        <p:cTn id="21" dur="1000" fill="hold"/>
                                        <p:tgtEl>
                                          <p:spTgt spid="3">
                                            <p:bg/>
                                          </p:spTgt>
                                        </p:tgtEl>
                                        <p:attrNameLst>
                                          <p:attrName>ppt_x</p:attrName>
                                        </p:attrNameLst>
                                      </p:cBhvr>
                                      <p:tavLst>
                                        <p:tav tm="0">
                                          <p:val>
                                            <p:strVal val="#ppt_x"/>
                                          </p:val>
                                        </p:tav>
                                        <p:tav tm="100000">
                                          <p:val>
                                            <p:strVal val="#ppt_x"/>
                                          </p:val>
                                        </p:tav>
                                      </p:tavLst>
                                    </p:anim>
                                    <p:anim calcmode="lin" valueType="num">
                                      <p:cBhvr>
                                        <p:cTn id="22"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Effect transition="in" filter="fade">
                                      <p:cBhvr>
                                        <p:cTn id="27" dur="1000"/>
                                        <p:tgtEl>
                                          <p:spTgt spid="3">
                                            <p:txEl>
                                              <p:pRg st="0" end="0"/>
                                            </p:txEl>
                                          </p:spTgt>
                                        </p:tgtEl>
                                      </p:cBhvr>
                                    </p:animEffect>
                                    <p:anim calcmode="lin" valueType="num">
                                      <p:cBhvr>
                                        <p:cTn id="2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1" end="1"/>
                                            </p:txEl>
                                          </p:spTgt>
                                        </p:tgtEl>
                                        <p:attrNameLst>
                                          <p:attrName>style.visibility</p:attrName>
                                        </p:attrNameLst>
                                      </p:cBhvr>
                                      <p:to>
                                        <p:strVal val="visible"/>
                                      </p:to>
                                    </p:set>
                                    <p:animEffect transition="in" filter="fade">
                                      <p:cBhvr>
                                        <p:cTn id="34" dur="1000"/>
                                        <p:tgtEl>
                                          <p:spTgt spid="3">
                                            <p:txEl>
                                              <p:pRg st="1" end="1"/>
                                            </p:txEl>
                                          </p:spTgt>
                                        </p:tgtEl>
                                      </p:cBhvr>
                                    </p:animEffect>
                                    <p:anim calcmode="lin" valueType="num">
                                      <p:cBhvr>
                                        <p:cTn id="3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2" end="2"/>
                                            </p:txEl>
                                          </p:spTgt>
                                        </p:tgtEl>
                                        <p:attrNameLst>
                                          <p:attrName>style.visibility</p:attrName>
                                        </p:attrNameLst>
                                      </p:cBhvr>
                                      <p:to>
                                        <p:strVal val="visible"/>
                                      </p:to>
                                    </p:set>
                                    <p:animEffect transition="in" filter="fade">
                                      <p:cBhvr>
                                        <p:cTn id="41" dur="1000"/>
                                        <p:tgtEl>
                                          <p:spTgt spid="3">
                                            <p:txEl>
                                              <p:pRg st="2" end="2"/>
                                            </p:txEl>
                                          </p:spTgt>
                                        </p:tgtEl>
                                      </p:cBhvr>
                                    </p:animEffect>
                                    <p:anim calcmode="lin" valueType="num">
                                      <p:cBhvr>
                                        <p:cTn id="4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3">
                                            <p:txEl>
                                              <p:pRg st="3" end="3"/>
                                            </p:txEl>
                                          </p:spTgt>
                                        </p:tgtEl>
                                        <p:attrNameLst>
                                          <p:attrName>style.visibility</p:attrName>
                                        </p:attrNameLst>
                                      </p:cBhvr>
                                      <p:to>
                                        <p:strVal val="visible"/>
                                      </p:to>
                                    </p:set>
                                    <p:animEffect transition="in" filter="fade">
                                      <p:cBhvr>
                                        <p:cTn id="48" dur="1000"/>
                                        <p:tgtEl>
                                          <p:spTgt spid="3">
                                            <p:txEl>
                                              <p:pRg st="3" end="3"/>
                                            </p:txEl>
                                          </p:spTgt>
                                        </p:tgtEl>
                                      </p:cBhvr>
                                    </p:animEffect>
                                    <p:anim calcmode="lin" valueType="num">
                                      <p:cBhvr>
                                        <p:cTn id="4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8"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0"/>
            <a:ext cx="8640960" cy="720080"/>
          </a:xfrm>
          <a:solidFill>
            <a:schemeClr val="tx2">
              <a:lumMod val="90000"/>
            </a:schemeClr>
          </a:solidFill>
          <a:ln w="25400">
            <a:solidFill>
              <a:srgbClr val="FF0000"/>
            </a:solidFill>
          </a:ln>
        </p:spPr>
        <p:txBody>
          <a:bodyPr>
            <a:normAutofit fontScale="90000"/>
          </a:bodyPr>
          <a:lstStyle/>
          <a:p>
            <a:pPr algn="ctr"/>
            <a:r>
              <a:rPr lang="it-IT" dirty="0" smtClean="0">
                <a:solidFill>
                  <a:schemeClr val="accent1">
                    <a:lumMod val="75000"/>
                  </a:schemeClr>
                </a:solidFill>
              </a:rPr>
              <a:t>Maternità surrogata</a:t>
            </a:r>
            <a:endParaRPr lang="it-IT" dirty="0">
              <a:solidFill>
                <a:schemeClr val="accent1">
                  <a:lumMod val="75000"/>
                </a:schemeClr>
              </a:solidFill>
            </a:endParaRPr>
          </a:p>
        </p:txBody>
      </p:sp>
      <p:sp>
        <p:nvSpPr>
          <p:cNvPr id="3" name="Sottotitolo 2"/>
          <p:cNvSpPr>
            <a:spLocks noGrp="1"/>
          </p:cNvSpPr>
          <p:nvPr>
            <p:ph type="subTitle" idx="1"/>
          </p:nvPr>
        </p:nvSpPr>
        <p:spPr>
          <a:xfrm>
            <a:off x="3923928" y="1700808"/>
            <a:ext cx="4968552" cy="4896544"/>
          </a:xfrm>
          <a:solidFill>
            <a:srgbClr val="FFFF00"/>
          </a:solidFill>
          <a:ln>
            <a:solidFill>
              <a:srgbClr val="FF0000"/>
            </a:solidFill>
          </a:ln>
        </p:spPr>
        <p:txBody>
          <a:bodyPr>
            <a:noAutofit/>
          </a:bodyPr>
          <a:lstStyle/>
          <a:p>
            <a:pPr marL="90488" algn="just"/>
            <a:r>
              <a:rPr lang="it-IT" sz="1800" b="1" dirty="0" smtClean="0">
                <a:solidFill>
                  <a:srgbClr val="FF0000"/>
                </a:solidFill>
              </a:rPr>
              <a:t>Un </a:t>
            </a:r>
            <a:r>
              <a:rPr lang="it-IT" sz="1800" b="1" dirty="0" smtClean="0">
                <a:solidFill>
                  <a:srgbClr val="FF0000"/>
                </a:solidFill>
              </a:rPr>
              <a:t>"diritto al figlio"</a:t>
            </a:r>
            <a:r>
              <a:rPr lang="it-IT" sz="1800" dirty="0" smtClean="0">
                <a:solidFill>
                  <a:schemeClr val="bg1"/>
                </a:solidFill>
              </a:rPr>
              <a:t> non è configurabile, altrimenti si introdurrebbero delle gravissime distorsioni nel tessuto del diritto per almeno due ordini di ragioni. </a:t>
            </a:r>
            <a:endParaRPr lang="it-IT" sz="1800" dirty="0" smtClean="0">
              <a:solidFill>
                <a:schemeClr val="bg1"/>
              </a:solidFill>
            </a:endParaRPr>
          </a:p>
          <a:p>
            <a:pPr marL="90488" algn="just"/>
            <a:r>
              <a:rPr lang="it-IT" sz="1800" b="1" dirty="0" smtClean="0">
                <a:solidFill>
                  <a:srgbClr val="FF0000"/>
                </a:solidFill>
              </a:rPr>
              <a:t>In </a:t>
            </a:r>
            <a:r>
              <a:rPr lang="it-IT" sz="1800" b="1" dirty="0" smtClean="0">
                <a:solidFill>
                  <a:srgbClr val="FF0000"/>
                </a:solidFill>
              </a:rPr>
              <a:t>primo luogo, </a:t>
            </a:r>
            <a:r>
              <a:rPr lang="it-IT" sz="1800" dirty="0" smtClean="0">
                <a:solidFill>
                  <a:schemeClr val="bg1"/>
                </a:solidFill>
              </a:rPr>
              <a:t>ritenere esistente un tale diritto dovrebbe comportare l’individuazione o l’</a:t>
            </a:r>
            <a:r>
              <a:rPr lang="it-IT" sz="1800" dirty="0" err="1" smtClean="0">
                <a:solidFill>
                  <a:schemeClr val="bg1"/>
                </a:solidFill>
              </a:rPr>
              <a:t>individuabilità</a:t>
            </a:r>
            <a:r>
              <a:rPr lang="it-IT" sz="1800" dirty="0" smtClean="0">
                <a:solidFill>
                  <a:schemeClr val="bg1"/>
                </a:solidFill>
              </a:rPr>
              <a:t> dei soggetti nei confronti dei quali un tale diritto possa essere fatto valere: il coniuge, la società, lo Stato? </a:t>
            </a:r>
            <a:endParaRPr lang="it-IT" sz="1800" dirty="0" smtClean="0">
              <a:solidFill>
                <a:schemeClr val="bg1"/>
              </a:solidFill>
            </a:endParaRPr>
          </a:p>
          <a:p>
            <a:pPr marL="90488" algn="just"/>
            <a:r>
              <a:rPr lang="it-IT" sz="1800" b="1" dirty="0" smtClean="0">
                <a:solidFill>
                  <a:srgbClr val="FF0000"/>
                </a:solidFill>
              </a:rPr>
              <a:t>Verso </a:t>
            </a:r>
            <a:r>
              <a:rPr lang="it-IT" sz="1800" b="1" dirty="0" smtClean="0">
                <a:solidFill>
                  <a:srgbClr val="FF0000"/>
                </a:solidFill>
              </a:rPr>
              <a:t>chi </a:t>
            </a:r>
            <a:r>
              <a:rPr lang="it-IT" sz="1800" dirty="0" smtClean="0">
                <a:solidFill>
                  <a:schemeClr val="bg1"/>
                </a:solidFill>
              </a:rPr>
              <a:t>si dovrebbe reclamare un tale diritto? E con quali mezzi? Anche coercitivi? </a:t>
            </a:r>
            <a:endParaRPr lang="it-IT" sz="1800" dirty="0" smtClean="0">
              <a:solidFill>
                <a:schemeClr val="bg1"/>
              </a:solidFill>
            </a:endParaRPr>
          </a:p>
          <a:p>
            <a:pPr marL="90488" algn="just"/>
            <a:r>
              <a:rPr lang="it-IT" sz="1800" b="1" dirty="0" smtClean="0">
                <a:solidFill>
                  <a:srgbClr val="FF0000"/>
                </a:solidFill>
              </a:rPr>
              <a:t>In </a:t>
            </a:r>
            <a:r>
              <a:rPr lang="it-IT" sz="1800" b="1" dirty="0" smtClean="0">
                <a:solidFill>
                  <a:srgbClr val="FF0000"/>
                </a:solidFill>
              </a:rPr>
              <a:t>secondo luogo, </a:t>
            </a:r>
            <a:r>
              <a:rPr lang="it-IT" sz="1800" dirty="0" smtClean="0">
                <a:solidFill>
                  <a:schemeClr val="bg1"/>
                </a:solidFill>
              </a:rPr>
              <a:t>se tale diritto fosse davvero ipotizzabile, il suo contenuto, ovvero il suo oggetto, sarebbe il figlio stesso, </a:t>
            </a:r>
            <a:r>
              <a:rPr lang="it-IT" sz="1800" b="1" dirty="0" smtClean="0">
                <a:solidFill>
                  <a:schemeClr val="bg1"/>
                </a:solidFill>
              </a:rPr>
              <a:t>violando però così il suo status giuridico di "soggetto di diritto", in quanto persona, e non di "oggetto di diritti"</a:t>
            </a:r>
            <a:r>
              <a:rPr lang="it-IT" sz="1800" dirty="0" smtClean="0">
                <a:solidFill>
                  <a:schemeClr val="bg1"/>
                </a:solidFill>
              </a:rPr>
              <a:t>»</a:t>
            </a:r>
            <a:r>
              <a:rPr lang="it-IT" sz="1800" i="1" dirty="0" smtClean="0">
                <a:solidFill>
                  <a:schemeClr val="bg1"/>
                </a:solidFill>
              </a:rPr>
              <a:t>.</a:t>
            </a:r>
            <a:endParaRPr lang="it-IT" sz="1800" dirty="0" smtClean="0">
              <a:solidFill>
                <a:schemeClr val="bg1"/>
              </a:solidFill>
            </a:endParaRPr>
          </a:p>
          <a:p>
            <a:r>
              <a:rPr lang="it-IT" sz="1800" dirty="0" smtClean="0"/>
              <a:t> </a:t>
            </a:r>
            <a:endParaRPr lang="it-IT" sz="1800" dirty="0"/>
          </a:p>
        </p:txBody>
      </p:sp>
      <p:sp>
        <p:nvSpPr>
          <p:cNvPr id="6" name="Segnaposto data 5"/>
          <p:cNvSpPr>
            <a:spLocks noGrp="1"/>
          </p:cNvSpPr>
          <p:nvPr>
            <p:ph type="dt" sz="half" idx="10"/>
          </p:nvPr>
        </p:nvSpPr>
        <p:spPr/>
        <p:txBody>
          <a:bodyPr/>
          <a:lstStyle/>
          <a:p>
            <a:fld id="{1D56B473-2150-4813-A239-AE876A07B24E}" type="datetime1">
              <a:rPr lang="it-IT" smtClean="0"/>
              <a:pPr/>
              <a:t>30/04/2020</a:t>
            </a:fld>
            <a:endParaRPr lang="it-IT"/>
          </a:p>
        </p:txBody>
      </p:sp>
      <p:sp>
        <p:nvSpPr>
          <p:cNvPr id="7" name="Segnaposto numero diapositiva 6"/>
          <p:cNvSpPr>
            <a:spLocks noGrp="1"/>
          </p:cNvSpPr>
          <p:nvPr>
            <p:ph type="sldNum" sz="quarter" idx="12"/>
          </p:nvPr>
        </p:nvSpPr>
        <p:spPr/>
        <p:txBody>
          <a:bodyPr/>
          <a:lstStyle/>
          <a:p>
            <a:fld id="{EC9263FF-37B1-4CC4-B446-85AE08A7B485}" type="slidenum">
              <a:rPr lang="it-IT" smtClean="0"/>
              <a:pPr/>
              <a:t>24</a:t>
            </a:fld>
            <a:endParaRPr lang="it-IT"/>
          </a:p>
        </p:txBody>
      </p:sp>
      <p:sp>
        <p:nvSpPr>
          <p:cNvPr id="8" name="CasellaDiTesto 7"/>
          <p:cNvSpPr txBox="1"/>
          <p:nvPr/>
        </p:nvSpPr>
        <p:spPr>
          <a:xfrm>
            <a:off x="251520" y="1052736"/>
            <a:ext cx="8640960" cy="523220"/>
          </a:xfrm>
          <a:prstGeom prst="rect">
            <a:avLst/>
          </a:prstGeom>
          <a:noFill/>
        </p:spPr>
        <p:txBody>
          <a:bodyPr wrap="square" rtlCol="0">
            <a:spAutoFit/>
          </a:bodyPr>
          <a:lstStyle/>
          <a:p>
            <a:pPr algn="ctr"/>
            <a:r>
              <a:rPr lang="it-IT" sz="2800" b="1" dirty="0" smtClean="0"/>
              <a:t>Il bambino: soggetto di diritti e non oggetto</a:t>
            </a:r>
            <a:endParaRPr lang="it-IT" sz="2800" b="1" dirty="0"/>
          </a:p>
        </p:txBody>
      </p:sp>
      <p:pic>
        <p:nvPicPr>
          <p:cNvPr id="6146" name="Picture 2" descr="C:\Users\Master\Desktop\Foto Surrogata\26.jpg"/>
          <p:cNvPicPr>
            <a:picLocks noChangeAspect="1" noChangeArrowheads="1"/>
          </p:cNvPicPr>
          <p:nvPr/>
        </p:nvPicPr>
        <p:blipFill>
          <a:blip r:embed="rId2" cstate="print"/>
          <a:srcRect/>
          <a:stretch>
            <a:fillRect/>
          </a:stretch>
        </p:blipFill>
        <p:spPr bwMode="auto">
          <a:xfrm>
            <a:off x="179512" y="2564904"/>
            <a:ext cx="3596904" cy="3024336"/>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nodeType="clickEffect">
                                  <p:stCondLst>
                                    <p:cond delay="0"/>
                                  </p:stCondLst>
                                  <p:childTnLst>
                                    <p:set>
                                      <p:cBhvr>
                                        <p:cTn id="13" dur="1" fill="hold">
                                          <p:stCondLst>
                                            <p:cond delay="0"/>
                                          </p:stCondLst>
                                        </p:cTn>
                                        <p:tgtEl>
                                          <p:spTgt spid="6146"/>
                                        </p:tgtEl>
                                        <p:attrNameLst>
                                          <p:attrName>style.visibility</p:attrName>
                                        </p:attrNameLst>
                                      </p:cBhvr>
                                      <p:to>
                                        <p:strVal val="visible"/>
                                      </p:to>
                                    </p:set>
                                    <p:anim calcmode="lin" valueType="num">
                                      <p:cBhvr>
                                        <p:cTn id="14" dur="500" fill="hold"/>
                                        <p:tgtEl>
                                          <p:spTgt spid="6146"/>
                                        </p:tgtEl>
                                        <p:attrNameLst>
                                          <p:attrName>ppt_w</p:attrName>
                                        </p:attrNameLst>
                                      </p:cBhvr>
                                      <p:tavLst>
                                        <p:tav tm="0">
                                          <p:val>
                                            <p:fltVal val="0"/>
                                          </p:val>
                                        </p:tav>
                                        <p:tav tm="100000">
                                          <p:val>
                                            <p:strVal val="#ppt_w"/>
                                          </p:val>
                                        </p:tav>
                                      </p:tavLst>
                                    </p:anim>
                                    <p:anim calcmode="lin" valueType="num">
                                      <p:cBhvr>
                                        <p:cTn id="15" dur="500" fill="hold"/>
                                        <p:tgtEl>
                                          <p:spTgt spid="6146"/>
                                        </p:tgtEl>
                                        <p:attrNameLst>
                                          <p:attrName>ppt_h</p:attrName>
                                        </p:attrNameLst>
                                      </p:cBhvr>
                                      <p:tavLst>
                                        <p:tav tm="0">
                                          <p:val>
                                            <p:fltVal val="0"/>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bg/>
                                          </p:spTgt>
                                        </p:tgtEl>
                                        <p:attrNameLst>
                                          <p:attrName>style.visibility</p:attrName>
                                        </p:attrNameLst>
                                      </p:cBhvr>
                                      <p:to>
                                        <p:strVal val="visible"/>
                                      </p:to>
                                    </p:set>
                                    <p:animEffect transition="in" filter="fade">
                                      <p:cBhvr>
                                        <p:cTn id="20" dur="1000"/>
                                        <p:tgtEl>
                                          <p:spTgt spid="3">
                                            <p:bg/>
                                          </p:spTgt>
                                        </p:tgtEl>
                                      </p:cBhvr>
                                    </p:animEffect>
                                    <p:anim calcmode="lin" valueType="num">
                                      <p:cBhvr>
                                        <p:cTn id="21" dur="1000" fill="hold"/>
                                        <p:tgtEl>
                                          <p:spTgt spid="3">
                                            <p:bg/>
                                          </p:spTgt>
                                        </p:tgtEl>
                                        <p:attrNameLst>
                                          <p:attrName>ppt_x</p:attrName>
                                        </p:attrNameLst>
                                      </p:cBhvr>
                                      <p:tavLst>
                                        <p:tav tm="0">
                                          <p:val>
                                            <p:strVal val="#ppt_x"/>
                                          </p:val>
                                        </p:tav>
                                        <p:tav tm="100000">
                                          <p:val>
                                            <p:strVal val="#ppt_x"/>
                                          </p:val>
                                        </p:tav>
                                      </p:tavLst>
                                    </p:anim>
                                    <p:anim calcmode="lin" valueType="num">
                                      <p:cBhvr>
                                        <p:cTn id="22"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Effect transition="in" filter="fade">
                                      <p:cBhvr>
                                        <p:cTn id="27" dur="1000"/>
                                        <p:tgtEl>
                                          <p:spTgt spid="3">
                                            <p:txEl>
                                              <p:pRg st="0" end="0"/>
                                            </p:txEl>
                                          </p:spTgt>
                                        </p:tgtEl>
                                      </p:cBhvr>
                                    </p:animEffect>
                                    <p:anim calcmode="lin" valueType="num">
                                      <p:cBhvr>
                                        <p:cTn id="2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1" end="1"/>
                                            </p:txEl>
                                          </p:spTgt>
                                        </p:tgtEl>
                                        <p:attrNameLst>
                                          <p:attrName>style.visibility</p:attrName>
                                        </p:attrNameLst>
                                      </p:cBhvr>
                                      <p:to>
                                        <p:strVal val="visible"/>
                                      </p:to>
                                    </p:set>
                                    <p:animEffect transition="in" filter="fade">
                                      <p:cBhvr>
                                        <p:cTn id="34" dur="1000"/>
                                        <p:tgtEl>
                                          <p:spTgt spid="3">
                                            <p:txEl>
                                              <p:pRg st="1" end="1"/>
                                            </p:txEl>
                                          </p:spTgt>
                                        </p:tgtEl>
                                      </p:cBhvr>
                                    </p:animEffect>
                                    <p:anim calcmode="lin" valueType="num">
                                      <p:cBhvr>
                                        <p:cTn id="3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2" end="2"/>
                                            </p:txEl>
                                          </p:spTgt>
                                        </p:tgtEl>
                                        <p:attrNameLst>
                                          <p:attrName>style.visibility</p:attrName>
                                        </p:attrNameLst>
                                      </p:cBhvr>
                                      <p:to>
                                        <p:strVal val="visible"/>
                                      </p:to>
                                    </p:set>
                                    <p:animEffect transition="in" filter="fade">
                                      <p:cBhvr>
                                        <p:cTn id="41" dur="1000"/>
                                        <p:tgtEl>
                                          <p:spTgt spid="3">
                                            <p:txEl>
                                              <p:pRg st="2" end="2"/>
                                            </p:txEl>
                                          </p:spTgt>
                                        </p:tgtEl>
                                      </p:cBhvr>
                                    </p:animEffect>
                                    <p:anim calcmode="lin" valueType="num">
                                      <p:cBhvr>
                                        <p:cTn id="4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3">
                                            <p:txEl>
                                              <p:pRg st="3" end="3"/>
                                            </p:txEl>
                                          </p:spTgt>
                                        </p:tgtEl>
                                        <p:attrNameLst>
                                          <p:attrName>style.visibility</p:attrName>
                                        </p:attrNameLst>
                                      </p:cBhvr>
                                      <p:to>
                                        <p:strVal val="visible"/>
                                      </p:to>
                                    </p:set>
                                    <p:animEffect transition="in" filter="fade">
                                      <p:cBhvr>
                                        <p:cTn id="48" dur="1000"/>
                                        <p:tgtEl>
                                          <p:spTgt spid="3">
                                            <p:txEl>
                                              <p:pRg st="3" end="3"/>
                                            </p:txEl>
                                          </p:spTgt>
                                        </p:tgtEl>
                                      </p:cBhvr>
                                    </p:animEffect>
                                    <p:anim calcmode="lin" valueType="num">
                                      <p:cBhvr>
                                        <p:cTn id="4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3">
                                            <p:txEl>
                                              <p:pRg st="4" end="4"/>
                                            </p:txEl>
                                          </p:spTgt>
                                        </p:tgtEl>
                                        <p:attrNameLst>
                                          <p:attrName>style.visibility</p:attrName>
                                        </p:attrNameLst>
                                      </p:cBhvr>
                                      <p:to>
                                        <p:strVal val="visible"/>
                                      </p:to>
                                    </p:set>
                                    <p:animEffect transition="in" filter="fade">
                                      <p:cBhvr>
                                        <p:cTn id="55" dur="1000"/>
                                        <p:tgtEl>
                                          <p:spTgt spid="3">
                                            <p:txEl>
                                              <p:pRg st="4" end="4"/>
                                            </p:txEl>
                                          </p:spTgt>
                                        </p:tgtEl>
                                      </p:cBhvr>
                                    </p:animEffect>
                                    <p:anim calcmode="lin" valueType="num">
                                      <p:cBhvr>
                                        <p:cTn id="5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5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8"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0"/>
            <a:ext cx="8640960" cy="720080"/>
          </a:xfrm>
          <a:solidFill>
            <a:schemeClr val="tx2">
              <a:lumMod val="90000"/>
            </a:schemeClr>
          </a:solidFill>
          <a:ln w="25400">
            <a:solidFill>
              <a:srgbClr val="FF0000"/>
            </a:solidFill>
          </a:ln>
        </p:spPr>
        <p:txBody>
          <a:bodyPr>
            <a:normAutofit fontScale="90000"/>
          </a:bodyPr>
          <a:lstStyle/>
          <a:p>
            <a:pPr algn="ctr"/>
            <a:r>
              <a:rPr lang="it-IT" dirty="0" smtClean="0">
                <a:solidFill>
                  <a:schemeClr val="accent1">
                    <a:lumMod val="75000"/>
                  </a:schemeClr>
                </a:solidFill>
              </a:rPr>
              <a:t>Maternità surrogata</a:t>
            </a:r>
            <a:endParaRPr lang="it-IT" dirty="0">
              <a:solidFill>
                <a:schemeClr val="accent1">
                  <a:lumMod val="75000"/>
                </a:schemeClr>
              </a:solidFill>
            </a:endParaRPr>
          </a:p>
        </p:txBody>
      </p:sp>
      <p:sp>
        <p:nvSpPr>
          <p:cNvPr id="3" name="Sottotitolo 2"/>
          <p:cNvSpPr>
            <a:spLocks noGrp="1"/>
          </p:cNvSpPr>
          <p:nvPr>
            <p:ph type="subTitle" idx="1"/>
          </p:nvPr>
        </p:nvSpPr>
        <p:spPr>
          <a:xfrm>
            <a:off x="251520" y="2060848"/>
            <a:ext cx="6192688" cy="4464496"/>
          </a:xfrm>
          <a:solidFill>
            <a:srgbClr val="FFFF00"/>
          </a:solidFill>
          <a:ln>
            <a:solidFill>
              <a:srgbClr val="FF0000"/>
            </a:solidFill>
          </a:ln>
        </p:spPr>
        <p:txBody>
          <a:bodyPr>
            <a:noAutofit/>
          </a:bodyPr>
          <a:lstStyle/>
          <a:p>
            <a:pPr marL="90488" algn="just"/>
            <a:r>
              <a:rPr lang="it-IT" sz="1800" b="1" dirty="0" smtClean="0">
                <a:solidFill>
                  <a:srgbClr val="FF0000"/>
                </a:solidFill>
              </a:rPr>
              <a:t>Il Comitato Nazionale per la Bioetica</a:t>
            </a:r>
            <a:r>
              <a:rPr lang="it-IT" sz="1800" dirty="0" smtClean="0">
                <a:solidFill>
                  <a:schemeClr val="bg1"/>
                </a:solidFill>
              </a:rPr>
              <a:t>, con un parere del 25 novembre 2011 </a:t>
            </a:r>
            <a:r>
              <a:rPr lang="it-IT" sz="1800" dirty="0" smtClean="0">
                <a:solidFill>
                  <a:schemeClr val="bg1"/>
                </a:solidFill>
              </a:rPr>
              <a:t>intitolato:</a:t>
            </a:r>
            <a:r>
              <a:rPr lang="it-IT" sz="1800" dirty="0" smtClean="0">
                <a:solidFill>
                  <a:schemeClr val="bg1"/>
                </a:solidFill>
              </a:rPr>
              <a:t> </a:t>
            </a:r>
            <a:r>
              <a:rPr lang="it-IT" sz="1800" dirty="0" smtClean="0">
                <a:solidFill>
                  <a:schemeClr val="bg1"/>
                </a:solidFill>
              </a:rPr>
              <a:t>”</a:t>
            </a:r>
            <a:r>
              <a:rPr lang="it-IT" sz="1800" i="1" dirty="0" smtClean="0">
                <a:solidFill>
                  <a:schemeClr val="bg1"/>
                </a:solidFill>
              </a:rPr>
              <a:t>Conoscere </a:t>
            </a:r>
            <a:r>
              <a:rPr lang="it-IT" sz="1800" i="1" dirty="0" smtClean="0">
                <a:solidFill>
                  <a:schemeClr val="bg1"/>
                </a:solidFill>
              </a:rPr>
              <a:t>le proprie origini biologiche nella procreazione medicalmente assistita </a:t>
            </a:r>
            <a:r>
              <a:rPr lang="it-IT" sz="1800" i="1" dirty="0" smtClean="0">
                <a:solidFill>
                  <a:schemeClr val="bg1"/>
                </a:solidFill>
              </a:rPr>
              <a:t>eterologa”</a:t>
            </a:r>
            <a:r>
              <a:rPr lang="it-IT" sz="1800" dirty="0" smtClean="0">
                <a:solidFill>
                  <a:schemeClr val="bg1"/>
                </a:solidFill>
              </a:rPr>
              <a:t>, </a:t>
            </a:r>
            <a:r>
              <a:rPr lang="it-IT" sz="1800" dirty="0" smtClean="0">
                <a:solidFill>
                  <a:schemeClr val="bg1"/>
                </a:solidFill>
              </a:rPr>
              <a:t>dichiara che «lo Stato non ha il diritto e non dovrebbe mai avere il potere di precludere l’accesso alla verità non solo ai propri cittadini, ma a qualsiasi essere umano, in particolare quando questa verità ha per oggetto l’identità </a:t>
            </a:r>
            <a:r>
              <a:rPr lang="it-IT" sz="1800" dirty="0" smtClean="0">
                <a:solidFill>
                  <a:schemeClr val="bg1"/>
                </a:solidFill>
              </a:rPr>
              <a:t>personale. </a:t>
            </a:r>
          </a:p>
          <a:p>
            <a:pPr marL="90488" algn="just"/>
            <a:r>
              <a:rPr lang="it-IT" sz="1800" b="1" dirty="0" smtClean="0">
                <a:solidFill>
                  <a:srgbClr val="FF0000"/>
                </a:solidFill>
              </a:rPr>
              <a:t>Esplode</a:t>
            </a:r>
            <a:r>
              <a:rPr lang="it-IT" sz="1800" dirty="0" smtClean="0">
                <a:solidFill>
                  <a:schemeClr val="bg1"/>
                </a:solidFill>
              </a:rPr>
              <a:t> </a:t>
            </a:r>
            <a:r>
              <a:rPr lang="it-IT" sz="1800" dirty="0" smtClean="0">
                <a:solidFill>
                  <a:schemeClr val="bg1"/>
                </a:solidFill>
              </a:rPr>
              <a:t>insomma in tutta la sua tragicità la contraddittorietà etica e giuridica della maternità surrogata che, rendendo diffuso, duplicando e </a:t>
            </a:r>
            <a:r>
              <a:rPr lang="it-IT" sz="1800" b="1" dirty="0" smtClean="0">
                <a:solidFill>
                  <a:schemeClr val="bg1"/>
                </a:solidFill>
              </a:rPr>
              <a:t>perfino moltiplicando il ruolo materno, dilacera l’identità della madre e dunque strappa il tessuto relazionale del diritto, divenendo non già fonte di giustizia, ma di ingiustizia</a:t>
            </a:r>
            <a:r>
              <a:rPr lang="it-IT" sz="1800" dirty="0" smtClean="0">
                <a:solidFill>
                  <a:schemeClr val="bg1"/>
                </a:solidFill>
              </a:rPr>
              <a:t> e, come tale, palesandosi come prassi </a:t>
            </a:r>
            <a:r>
              <a:rPr lang="it-IT" sz="1800" dirty="0" err="1" smtClean="0">
                <a:solidFill>
                  <a:schemeClr val="bg1"/>
                </a:solidFill>
              </a:rPr>
              <a:t>bio-medica</a:t>
            </a:r>
            <a:r>
              <a:rPr lang="it-IT" sz="1800" dirty="0" smtClean="0">
                <a:solidFill>
                  <a:schemeClr val="bg1"/>
                </a:solidFill>
              </a:rPr>
              <a:t> congenitamente </a:t>
            </a:r>
            <a:r>
              <a:rPr lang="it-IT" sz="1800" dirty="0" smtClean="0">
                <a:solidFill>
                  <a:schemeClr val="bg1"/>
                </a:solidFill>
              </a:rPr>
              <a:t>anti-giuridica.</a:t>
            </a:r>
            <a:r>
              <a:rPr lang="it-IT" sz="1800" dirty="0" smtClean="0">
                <a:solidFill>
                  <a:schemeClr val="bg1"/>
                </a:solidFill>
              </a:rPr>
              <a:t> </a:t>
            </a:r>
          </a:p>
          <a:p>
            <a:r>
              <a:rPr lang="it-IT" sz="1800" dirty="0" smtClean="0"/>
              <a:t> </a:t>
            </a:r>
            <a:endParaRPr lang="it-IT" sz="1800" dirty="0"/>
          </a:p>
        </p:txBody>
      </p:sp>
      <p:sp>
        <p:nvSpPr>
          <p:cNvPr id="6" name="Segnaposto data 5"/>
          <p:cNvSpPr>
            <a:spLocks noGrp="1"/>
          </p:cNvSpPr>
          <p:nvPr>
            <p:ph type="dt" sz="half" idx="10"/>
          </p:nvPr>
        </p:nvSpPr>
        <p:spPr/>
        <p:txBody>
          <a:bodyPr/>
          <a:lstStyle/>
          <a:p>
            <a:fld id="{1D56B473-2150-4813-A239-AE876A07B24E}" type="datetime1">
              <a:rPr lang="it-IT" smtClean="0"/>
              <a:pPr/>
              <a:t>30/04/2020</a:t>
            </a:fld>
            <a:endParaRPr lang="it-IT"/>
          </a:p>
        </p:txBody>
      </p:sp>
      <p:sp>
        <p:nvSpPr>
          <p:cNvPr id="7" name="Segnaposto numero diapositiva 6"/>
          <p:cNvSpPr>
            <a:spLocks noGrp="1"/>
          </p:cNvSpPr>
          <p:nvPr>
            <p:ph type="sldNum" sz="quarter" idx="12"/>
          </p:nvPr>
        </p:nvSpPr>
        <p:spPr/>
        <p:txBody>
          <a:bodyPr/>
          <a:lstStyle/>
          <a:p>
            <a:fld id="{EC9263FF-37B1-4CC4-B446-85AE08A7B485}" type="slidenum">
              <a:rPr lang="it-IT" smtClean="0"/>
              <a:pPr/>
              <a:t>25</a:t>
            </a:fld>
            <a:endParaRPr lang="it-IT"/>
          </a:p>
        </p:txBody>
      </p:sp>
      <p:sp>
        <p:nvSpPr>
          <p:cNvPr id="8" name="CasellaDiTesto 7"/>
          <p:cNvSpPr txBox="1"/>
          <p:nvPr/>
        </p:nvSpPr>
        <p:spPr>
          <a:xfrm>
            <a:off x="251520" y="1052736"/>
            <a:ext cx="8640960" cy="954107"/>
          </a:xfrm>
          <a:prstGeom prst="rect">
            <a:avLst/>
          </a:prstGeom>
          <a:noFill/>
        </p:spPr>
        <p:txBody>
          <a:bodyPr wrap="square" rtlCol="0">
            <a:spAutoFit/>
          </a:bodyPr>
          <a:lstStyle/>
          <a:p>
            <a:pPr algn="ctr"/>
            <a:r>
              <a:rPr lang="it-IT" sz="2800" b="1" dirty="0" smtClean="0"/>
              <a:t>La conoscenza delle proprie origini e la lacerazione della famiglia</a:t>
            </a:r>
            <a:endParaRPr lang="it-IT" sz="2800" b="1" dirty="0"/>
          </a:p>
        </p:txBody>
      </p:sp>
      <p:pic>
        <p:nvPicPr>
          <p:cNvPr id="7170" name="Picture 2" descr="C:\Users\Master\Desktop\Foto Surrogata\27.jpg"/>
          <p:cNvPicPr>
            <a:picLocks noChangeAspect="1" noChangeArrowheads="1"/>
          </p:cNvPicPr>
          <p:nvPr/>
        </p:nvPicPr>
        <p:blipFill>
          <a:blip r:embed="rId2" cstate="print"/>
          <a:srcRect l="21940" r="13615"/>
          <a:stretch>
            <a:fillRect/>
          </a:stretch>
        </p:blipFill>
        <p:spPr bwMode="auto">
          <a:xfrm>
            <a:off x="6588224" y="3236098"/>
            <a:ext cx="2374295" cy="1993102"/>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nodeType="clickEffect">
                                  <p:stCondLst>
                                    <p:cond delay="0"/>
                                  </p:stCondLst>
                                  <p:childTnLst>
                                    <p:set>
                                      <p:cBhvr>
                                        <p:cTn id="13" dur="1" fill="hold">
                                          <p:stCondLst>
                                            <p:cond delay="0"/>
                                          </p:stCondLst>
                                        </p:cTn>
                                        <p:tgtEl>
                                          <p:spTgt spid="7170"/>
                                        </p:tgtEl>
                                        <p:attrNameLst>
                                          <p:attrName>style.visibility</p:attrName>
                                        </p:attrNameLst>
                                      </p:cBhvr>
                                      <p:to>
                                        <p:strVal val="visible"/>
                                      </p:to>
                                    </p:set>
                                    <p:anim calcmode="lin" valueType="num">
                                      <p:cBhvr>
                                        <p:cTn id="14" dur="500" fill="hold"/>
                                        <p:tgtEl>
                                          <p:spTgt spid="7170"/>
                                        </p:tgtEl>
                                        <p:attrNameLst>
                                          <p:attrName>ppt_w</p:attrName>
                                        </p:attrNameLst>
                                      </p:cBhvr>
                                      <p:tavLst>
                                        <p:tav tm="0">
                                          <p:val>
                                            <p:fltVal val="0"/>
                                          </p:val>
                                        </p:tav>
                                        <p:tav tm="100000">
                                          <p:val>
                                            <p:strVal val="#ppt_w"/>
                                          </p:val>
                                        </p:tav>
                                      </p:tavLst>
                                    </p:anim>
                                    <p:anim calcmode="lin" valueType="num">
                                      <p:cBhvr>
                                        <p:cTn id="15" dur="500" fill="hold"/>
                                        <p:tgtEl>
                                          <p:spTgt spid="7170"/>
                                        </p:tgtEl>
                                        <p:attrNameLst>
                                          <p:attrName>ppt_h</p:attrName>
                                        </p:attrNameLst>
                                      </p:cBhvr>
                                      <p:tavLst>
                                        <p:tav tm="0">
                                          <p:val>
                                            <p:fltVal val="0"/>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bg/>
                                          </p:spTgt>
                                        </p:tgtEl>
                                        <p:attrNameLst>
                                          <p:attrName>style.visibility</p:attrName>
                                        </p:attrNameLst>
                                      </p:cBhvr>
                                      <p:to>
                                        <p:strVal val="visible"/>
                                      </p:to>
                                    </p:set>
                                    <p:animEffect transition="in" filter="fade">
                                      <p:cBhvr>
                                        <p:cTn id="20" dur="1000"/>
                                        <p:tgtEl>
                                          <p:spTgt spid="3">
                                            <p:bg/>
                                          </p:spTgt>
                                        </p:tgtEl>
                                      </p:cBhvr>
                                    </p:animEffect>
                                    <p:anim calcmode="lin" valueType="num">
                                      <p:cBhvr>
                                        <p:cTn id="21" dur="1000" fill="hold"/>
                                        <p:tgtEl>
                                          <p:spTgt spid="3">
                                            <p:bg/>
                                          </p:spTgt>
                                        </p:tgtEl>
                                        <p:attrNameLst>
                                          <p:attrName>ppt_x</p:attrName>
                                        </p:attrNameLst>
                                      </p:cBhvr>
                                      <p:tavLst>
                                        <p:tav tm="0">
                                          <p:val>
                                            <p:strVal val="#ppt_x"/>
                                          </p:val>
                                        </p:tav>
                                        <p:tav tm="100000">
                                          <p:val>
                                            <p:strVal val="#ppt_x"/>
                                          </p:val>
                                        </p:tav>
                                      </p:tavLst>
                                    </p:anim>
                                    <p:anim calcmode="lin" valueType="num">
                                      <p:cBhvr>
                                        <p:cTn id="22"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Effect transition="in" filter="fade">
                                      <p:cBhvr>
                                        <p:cTn id="27" dur="1000"/>
                                        <p:tgtEl>
                                          <p:spTgt spid="3">
                                            <p:txEl>
                                              <p:pRg st="0" end="0"/>
                                            </p:txEl>
                                          </p:spTgt>
                                        </p:tgtEl>
                                      </p:cBhvr>
                                    </p:animEffect>
                                    <p:anim calcmode="lin" valueType="num">
                                      <p:cBhvr>
                                        <p:cTn id="2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1" end="1"/>
                                            </p:txEl>
                                          </p:spTgt>
                                        </p:tgtEl>
                                        <p:attrNameLst>
                                          <p:attrName>style.visibility</p:attrName>
                                        </p:attrNameLst>
                                      </p:cBhvr>
                                      <p:to>
                                        <p:strVal val="visible"/>
                                      </p:to>
                                    </p:set>
                                    <p:animEffect transition="in" filter="fade">
                                      <p:cBhvr>
                                        <p:cTn id="34" dur="1000"/>
                                        <p:tgtEl>
                                          <p:spTgt spid="3">
                                            <p:txEl>
                                              <p:pRg st="1" end="1"/>
                                            </p:txEl>
                                          </p:spTgt>
                                        </p:tgtEl>
                                      </p:cBhvr>
                                    </p:animEffect>
                                    <p:anim calcmode="lin" valueType="num">
                                      <p:cBhvr>
                                        <p:cTn id="3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2" end="2"/>
                                            </p:txEl>
                                          </p:spTgt>
                                        </p:tgtEl>
                                        <p:attrNameLst>
                                          <p:attrName>style.visibility</p:attrName>
                                        </p:attrNameLst>
                                      </p:cBhvr>
                                      <p:to>
                                        <p:strVal val="visible"/>
                                      </p:to>
                                    </p:set>
                                    <p:animEffect transition="in" filter="fade">
                                      <p:cBhvr>
                                        <p:cTn id="41" dur="1000"/>
                                        <p:tgtEl>
                                          <p:spTgt spid="3">
                                            <p:txEl>
                                              <p:pRg st="2" end="2"/>
                                            </p:txEl>
                                          </p:spTgt>
                                        </p:tgtEl>
                                      </p:cBhvr>
                                    </p:animEffect>
                                    <p:anim calcmode="lin" valueType="num">
                                      <p:cBhvr>
                                        <p:cTn id="4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8"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0"/>
            <a:ext cx="8640960" cy="720080"/>
          </a:xfrm>
          <a:solidFill>
            <a:schemeClr val="tx2">
              <a:lumMod val="90000"/>
            </a:schemeClr>
          </a:solidFill>
          <a:ln w="25400">
            <a:solidFill>
              <a:srgbClr val="FF0000"/>
            </a:solidFill>
          </a:ln>
        </p:spPr>
        <p:txBody>
          <a:bodyPr>
            <a:normAutofit fontScale="90000"/>
          </a:bodyPr>
          <a:lstStyle/>
          <a:p>
            <a:pPr algn="ctr"/>
            <a:r>
              <a:rPr lang="it-IT" dirty="0" smtClean="0">
                <a:solidFill>
                  <a:schemeClr val="accent1">
                    <a:lumMod val="75000"/>
                  </a:schemeClr>
                </a:solidFill>
              </a:rPr>
              <a:t>Maternità surrogata</a:t>
            </a:r>
            <a:endParaRPr lang="it-IT" dirty="0">
              <a:solidFill>
                <a:schemeClr val="accent1">
                  <a:lumMod val="75000"/>
                </a:schemeClr>
              </a:solidFill>
            </a:endParaRPr>
          </a:p>
        </p:txBody>
      </p:sp>
      <p:sp>
        <p:nvSpPr>
          <p:cNvPr id="3" name="Sottotitolo 2"/>
          <p:cNvSpPr>
            <a:spLocks noGrp="1"/>
          </p:cNvSpPr>
          <p:nvPr>
            <p:ph type="subTitle" idx="1"/>
          </p:nvPr>
        </p:nvSpPr>
        <p:spPr>
          <a:xfrm>
            <a:off x="251520" y="2060848"/>
            <a:ext cx="8640960" cy="1512168"/>
          </a:xfrm>
          <a:solidFill>
            <a:srgbClr val="FFFF00"/>
          </a:solidFill>
          <a:ln>
            <a:solidFill>
              <a:srgbClr val="FF0000"/>
            </a:solidFill>
          </a:ln>
        </p:spPr>
        <p:txBody>
          <a:bodyPr>
            <a:noAutofit/>
          </a:bodyPr>
          <a:lstStyle/>
          <a:p>
            <a:pPr marL="90488" algn="just"/>
            <a:r>
              <a:rPr lang="it-IT" sz="1800" b="1" dirty="0" smtClean="0">
                <a:solidFill>
                  <a:srgbClr val="FF0000"/>
                </a:solidFill>
              </a:rPr>
              <a:t>Nel </a:t>
            </a:r>
            <a:r>
              <a:rPr lang="it-IT" sz="1800" b="1" dirty="0" smtClean="0">
                <a:solidFill>
                  <a:srgbClr val="FF0000"/>
                </a:solidFill>
              </a:rPr>
              <a:t>nostro ordinamento giuridico,</a:t>
            </a:r>
            <a:r>
              <a:rPr lang="it-IT" sz="1800" dirty="0" smtClean="0">
                <a:solidFill>
                  <a:schemeClr val="bg1"/>
                </a:solidFill>
              </a:rPr>
              <a:t> </a:t>
            </a:r>
            <a:r>
              <a:rPr lang="it-IT" sz="1800" b="1" dirty="0" smtClean="0">
                <a:solidFill>
                  <a:srgbClr val="FF0000"/>
                </a:solidFill>
              </a:rPr>
              <a:t>la legge n. 40/2004,</a:t>
            </a:r>
            <a:r>
              <a:rPr lang="it-IT" sz="1800" b="1" dirty="0" smtClean="0">
                <a:solidFill>
                  <a:schemeClr val="bg1"/>
                </a:solidFill>
              </a:rPr>
              <a:t> </a:t>
            </a:r>
            <a:r>
              <a:rPr lang="it-IT" sz="1800" i="1" dirty="0" smtClean="0">
                <a:solidFill>
                  <a:schemeClr val="bg1"/>
                </a:solidFill>
              </a:rPr>
              <a:t>Norme in materia di procreazione medicalmente assistita</a:t>
            </a:r>
            <a:r>
              <a:rPr lang="it-IT" sz="1800" dirty="0" smtClean="0">
                <a:solidFill>
                  <a:schemeClr val="bg1"/>
                </a:solidFill>
              </a:rPr>
              <a:t>, </a:t>
            </a:r>
            <a:r>
              <a:rPr lang="it-IT" sz="1800" b="1" dirty="0" smtClean="0">
                <a:solidFill>
                  <a:schemeClr val="bg1"/>
                </a:solidFill>
              </a:rPr>
              <a:t>vieta espressamente la surrogazione di maternità </a:t>
            </a:r>
            <a:r>
              <a:rPr lang="it-IT" sz="1800" dirty="0" smtClean="0">
                <a:solidFill>
                  <a:schemeClr val="bg1"/>
                </a:solidFill>
              </a:rPr>
              <a:t>(articolo 12 commi 1 e 2) </a:t>
            </a:r>
            <a:r>
              <a:rPr lang="it-IT" sz="1800" b="1" dirty="0" smtClean="0">
                <a:solidFill>
                  <a:schemeClr val="bg1"/>
                </a:solidFill>
              </a:rPr>
              <a:t>e qualsiasi realizzazione, organizzazione o pubblicizzazione di tale pratica, punita con la reclusione tra tre mesi a due anni e la multa da 600.000,00 a un milione di euro</a:t>
            </a:r>
            <a:r>
              <a:rPr lang="it-IT" sz="1800" dirty="0" smtClean="0">
                <a:solidFill>
                  <a:schemeClr val="bg1"/>
                </a:solidFill>
              </a:rPr>
              <a:t> (comma 6). </a:t>
            </a:r>
          </a:p>
          <a:p>
            <a:r>
              <a:rPr lang="it-IT" sz="1800" dirty="0" smtClean="0"/>
              <a:t> </a:t>
            </a:r>
            <a:endParaRPr lang="it-IT" sz="1800" dirty="0"/>
          </a:p>
        </p:txBody>
      </p:sp>
      <p:sp>
        <p:nvSpPr>
          <p:cNvPr id="6" name="Segnaposto data 5"/>
          <p:cNvSpPr>
            <a:spLocks noGrp="1"/>
          </p:cNvSpPr>
          <p:nvPr>
            <p:ph type="dt" sz="half" idx="10"/>
          </p:nvPr>
        </p:nvSpPr>
        <p:spPr/>
        <p:txBody>
          <a:bodyPr/>
          <a:lstStyle/>
          <a:p>
            <a:fld id="{1D56B473-2150-4813-A239-AE876A07B24E}" type="datetime1">
              <a:rPr lang="it-IT" smtClean="0"/>
              <a:pPr/>
              <a:t>30/04/2020</a:t>
            </a:fld>
            <a:endParaRPr lang="it-IT" dirty="0"/>
          </a:p>
        </p:txBody>
      </p:sp>
      <p:sp>
        <p:nvSpPr>
          <p:cNvPr id="7" name="Segnaposto numero diapositiva 6"/>
          <p:cNvSpPr>
            <a:spLocks noGrp="1"/>
          </p:cNvSpPr>
          <p:nvPr>
            <p:ph type="sldNum" sz="quarter" idx="12"/>
          </p:nvPr>
        </p:nvSpPr>
        <p:spPr/>
        <p:txBody>
          <a:bodyPr/>
          <a:lstStyle/>
          <a:p>
            <a:fld id="{EC9263FF-37B1-4CC4-B446-85AE08A7B485}" type="slidenum">
              <a:rPr lang="it-IT" smtClean="0"/>
              <a:pPr/>
              <a:t>26</a:t>
            </a:fld>
            <a:endParaRPr lang="it-IT"/>
          </a:p>
        </p:txBody>
      </p:sp>
      <p:sp>
        <p:nvSpPr>
          <p:cNvPr id="8" name="CasellaDiTesto 7"/>
          <p:cNvSpPr txBox="1"/>
          <p:nvPr/>
        </p:nvSpPr>
        <p:spPr>
          <a:xfrm>
            <a:off x="251520" y="1052736"/>
            <a:ext cx="8640960" cy="954107"/>
          </a:xfrm>
          <a:prstGeom prst="rect">
            <a:avLst/>
          </a:prstGeom>
          <a:noFill/>
        </p:spPr>
        <p:txBody>
          <a:bodyPr wrap="square" rtlCol="0">
            <a:spAutoFit/>
          </a:bodyPr>
          <a:lstStyle/>
          <a:p>
            <a:pPr algn="ctr"/>
            <a:r>
              <a:rPr lang="it-IT" sz="2800" b="1" dirty="0" smtClean="0"/>
              <a:t>L’utero in affitto in Italia: </a:t>
            </a:r>
            <a:endParaRPr lang="it-IT" sz="2800" b="1" dirty="0" smtClean="0"/>
          </a:p>
          <a:p>
            <a:pPr algn="ctr"/>
            <a:r>
              <a:rPr lang="it-IT" sz="2800" b="1" dirty="0" smtClean="0"/>
              <a:t>cosa </a:t>
            </a:r>
            <a:r>
              <a:rPr lang="it-IT" sz="2800" b="1" dirty="0" smtClean="0"/>
              <a:t>dicono la legge e la </a:t>
            </a:r>
            <a:r>
              <a:rPr lang="it-IT" sz="2800" b="1" dirty="0" smtClean="0"/>
              <a:t>giurisprudenza (1)</a:t>
            </a:r>
            <a:endParaRPr lang="it-IT" sz="2800" b="1" dirty="0"/>
          </a:p>
        </p:txBody>
      </p:sp>
      <p:sp>
        <p:nvSpPr>
          <p:cNvPr id="9" name="Sottotitolo 2"/>
          <p:cNvSpPr txBox="1">
            <a:spLocks/>
          </p:cNvSpPr>
          <p:nvPr/>
        </p:nvSpPr>
        <p:spPr>
          <a:xfrm>
            <a:off x="251520" y="3717032"/>
            <a:ext cx="8640960" cy="2808312"/>
          </a:xfrm>
          <a:prstGeom prst="rect">
            <a:avLst/>
          </a:prstGeom>
          <a:solidFill>
            <a:srgbClr val="FFFF00"/>
          </a:solidFill>
          <a:ln>
            <a:solidFill>
              <a:srgbClr val="FF0000"/>
            </a:solidFill>
          </a:ln>
        </p:spPr>
        <p:txBody>
          <a:bodyPr vert="horz" lIns="0" rIns="18288">
            <a:noAutofit/>
          </a:bodyPr>
          <a:lstStyle/>
          <a:p>
            <a:pPr marL="90488" marR="45720" lvl="0" algn="just">
              <a:spcBef>
                <a:spcPct val="20000"/>
              </a:spcBef>
              <a:buClr>
                <a:schemeClr val="accent3"/>
              </a:buClr>
              <a:buSzPct val="95000"/>
            </a:pPr>
            <a:r>
              <a:rPr lang="it-IT" b="1" dirty="0" smtClean="0">
                <a:solidFill>
                  <a:srgbClr val="FF0000"/>
                </a:solidFill>
              </a:rPr>
              <a:t>La sentenza della Corte Costituzionale 272/2017</a:t>
            </a:r>
            <a:r>
              <a:rPr lang="it-IT" dirty="0" smtClean="0">
                <a:solidFill>
                  <a:srgbClr val="FF0000"/>
                </a:solidFill>
              </a:rPr>
              <a:t>, </a:t>
            </a:r>
            <a:r>
              <a:rPr lang="it-IT" dirty="0" smtClean="0">
                <a:solidFill>
                  <a:schemeClr val="bg1"/>
                </a:solidFill>
              </a:rPr>
              <a:t>non manca di ricordare quanto sia rilevante, per la valutazione giudiziaria dei casi inerenti al tema in questione, «</a:t>
            </a:r>
            <a:r>
              <a:rPr lang="it-IT" b="1" dirty="0" smtClean="0">
                <a:solidFill>
                  <a:schemeClr val="bg1"/>
                </a:solidFill>
              </a:rPr>
              <a:t>la considerazione dell’elevato grado di disvalore che il nostro ordinamento riconnette alla surrogazione di maternità, vietata da apposita disposizione penale</a:t>
            </a:r>
            <a:r>
              <a:rPr lang="it-IT" dirty="0" smtClean="0">
                <a:solidFill>
                  <a:schemeClr val="bg1"/>
                </a:solidFill>
              </a:rPr>
              <a:t>»; precisando che «non si vede conseguentemente perché […] il giudice non debba valutare: […] se l’interesse alla verità abbia anche natura pubblica (ad esempio perché relativa </a:t>
            </a:r>
            <a:r>
              <a:rPr lang="it-IT" b="1" dirty="0" smtClean="0">
                <a:solidFill>
                  <a:schemeClr val="bg1"/>
                </a:solidFill>
              </a:rPr>
              <a:t>a pratiche vietate dalla legge, quale è la maternità surrogata, che offende in modo intollerabile la dignità della donna e mina nel profondo le relazioni umane</a:t>
            </a:r>
            <a:r>
              <a:rPr lang="it-IT" dirty="0" smtClean="0">
                <a:solidFill>
                  <a:schemeClr val="bg1"/>
                </a:solidFill>
              </a:rPr>
              <a:t>) ed imponga di tutelare l’interesse del minore nei limiti consentiti da tale verità». </a:t>
            </a:r>
            <a:r>
              <a:rPr kumimoji="0" lang="it-IT" sz="1800" b="0" i="0" u="none" strike="noStrike" kern="1200" cap="none" spc="0" normalizeH="0" baseline="0" noProof="0" dirty="0" smtClean="0">
                <a:ln>
                  <a:noFill/>
                </a:ln>
                <a:solidFill>
                  <a:schemeClr val="bg1"/>
                </a:solidFill>
                <a:effectLst/>
                <a:uLnTx/>
                <a:uFillTx/>
                <a:latin typeface="+mn-lt"/>
                <a:ea typeface="+mn-ea"/>
                <a:cs typeface="+mn-cs"/>
              </a:rPr>
              <a:t> </a:t>
            </a:r>
            <a:endParaRPr kumimoji="0" lang="it-IT" sz="1800" b="0" i="0" u="none" strike="noStrike" kern="1200" cap="none" spc="0" normalizeH="0" baseline="0" noProof="0" dirty="0">
              <a:ln>
                <a:noFill/>
              </a:ln>
              <a:solidFill>
                <a:schemeClr val="bg1"/>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bg/>
                                          </p:spTgt>
                                        </p:tgtEl>
                                        <p:attrNameLst>
                                          <p:attrName>style.visibility</p:attrName>
                                        </p:attrNameLst>
                                      </p:cBhvr>
                                      <p:to>
                                        <p:strVal val="visible"/>
                                      </p:to>
                                    </p:set>
                                    <p:animEffect transition="in" filter="fade">
                                      <p:cBhvr>
                                        <p:cTn id="14" dur="1000"/>
                                        <p:tgtEl>
                                          <p:spTgt spid="3">
                                            <p:bg/>
                                          </p:spTgt>
                                        </p:tgtEl>
                                      </p:cBhvr>
                                    </p:animEffect>
                                    <p:anim calcmode="lin" valueType="num">
                                      <p:cBhvr>
                                        <p:cTn id="15" dur="1000" fill="hold"/>
                                        <p:tgtEl>
                                          <p:spTgt spid="3">
                                            <p:bg/>
                                          </p:spTgt>
                                        </p:tgtEl>
                                        <p:attrNameLst>
                                          <p:attrName>ppt_x</p:attrName>
                                        </p:attrNameLst>
                                      </p:cBhvr>
                                      <p:tavLst>
                                        <p:tav tm="0">
                                          <p:val>
                                            <p:strVal val="#ppt_x"/>
                                          </p:val>
                                        </p:tav>
                                        <p:tav tm="100000">
                                          <p:val>
                                            <p:strVal val="#ppt_x"/>
                                          </p:val>
                                        </p:tav>
                                      </p:tavLst>
                                    </p:anim>
                                    <p:anim calcmode="lin" valueType="num">
                                      <p:cBhvr>
                                        <p:cTn id="16"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animEffect transition="in" filter="fade">
                                      <p:cBhvr>
                                        <p:cTn id="21" dur="1000"/>
                                        <p:tgtEl>
                                          <p:spTgt spid="3">
                                            <p:txEl>
                                              <p:pRg st="0" end="0"/>
                                            </p:txEl>
                                          </p:spTgt>
                                        </p:tgtEl>
                                      </p:cBhvr>
                                    </p:animEffect>
                                    <p:anim calcmode="lin" valueType="num">
                                      <p:cBhvr>
                                        <p:cTn id="22"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1" end="1"/>
                                            </p:txEl>
                                          </p:spTgt>
                                        </p:tgtEl>
                                        <p:attrNameLst>
                                          <p:attrName>style.visibility</p:attrName>
                                        </p:attrNameLst>
                                      </p:cBhvr>
                                      <p:to>
                                        <p:strVal val="visible"/>
                                      </p:to>
                                    </p:set>
                                    <p:animEffect transition="in" filter="fade">
                                      <p:cBhvr>
                                        <p:cTn id="28" dur="1000"/>
                                        <p:tgtEl>
                                          <p:spTgt spid="3">
                                            <p:txEl>
                                              <p:pRg st="1" end="1"/>
                                            </p:txEl>
                                          </p:spTgt>
                                        </p:tgtEl>
                                      </p:cBhvr>
                                    </p:animEffect>
                                    <p:anim calcmode="lin" valueType="num">
                                      <p:cBhvr>
                                        <p:cTn id="29"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fade">
                                      <p:cBhvr>
                                        <p:cTn id="35" dur="1000"/>
                                        <p:tgtEl>
                                          <p:spTgt spid="9"/>
                                        </p:tgtEl>
                                      </p:cBhvr>
                                    </p:animEffect>
                                    <p:anim calcmode="lin" valueType="num">
                                      <p:cBhvr>
                                        <p:cTn id="36" dur="1000" fill="hold"/>
                                        <p:tgtEl>
                                          <p:spTgt spid="9"/>
                                        </p:tgtEl>
                                        <p:attrNameLst>
                                          <p:attrName>ppt_x</p:attrName>
                                        </p:attrNameLst>
                                      </p:cBhvr>
                                      <p:tavLst>
                                        <p:tav tm="0">
                                          <p:val>
                                            <p:strVal val="#ppt_x"/>
                                          </p:val>
                                        </p:tav>
                                        <p:tav tm="100000">
                                          <p:val>
                                            <p:strVal val="#ppt_x"/>
                                          </p:val>
                                        </p:tav>
                                      </p:tavLst>
                                    </p:anim>
                                    <p:anim calcmode="lin" valueType="num">
                                      <p:cBhvr>
                                        <p:cTn id="37"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8" grpId="0"/>
      <p:bldP spid="9"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0"/>
            <a:ext cx="8640960" cy="720080"/>
          </a:xfrm>
          <a:solidFill>
            <a:schemeClr val="tx2">
              <a:lumMod val="90000"/>
            </a:schemeClr>
          </a:solidFill>
          <a:ln w="25400">
            <a:solidFill>
              <a:srgbClr val="FF0000"/>
            </a:solidFill>
          </a:ln>
        </p:spPr>
        <p:txBody>
          <a:bodyPr>
            <a:normAutofit fontScale="90000"/>
          </a:bodyPr>
          <a:lstStyle/>
          <a:p>
            <a:pPr algn="ctr"/>
            <a:r>
              <a:rPr lang="it-IT" dirty="0" smtClean="0">
                <a:solidFill>
                  <a:schemeClr val="accent1">
                    <a:lumMod val="75000"/>
                  </a:schemeClr>
                </a:solidFill>
              </a:rPr>
              <a:t>Maternità surrogata</a:t>
            </a:r>
            <a:endParaRPr lang="it-IT" dirty="0">
              <a:solidFill>
                <a:schemeClr val="accent1">
                  <a:lumMod val="75000"/>
                </a:schemeClr>
              </a:solidFill>
            </a:endParaRPr>
          </a:p>
        </p:txBody>
      </p:sp>
      <p:sp>
        <p:nvSpPr>
          <p:cNvPr id="3" name="Sottotitolo 2"/>
          <p:cNvSpPr>
            <a:spLocks noGrp="1"/>
          </p:cNvSpPr>
          <p:nvPr>
            <p:ph type="subTitle" idx="1"/>
          </p:nvPr>
        </p:nvSpPr>
        <p:spPr>
          <a:xfrm>
            <a:off x="251520" y="2060848"/>
            <a:ext cx="8640960" cy="2952328"/>
          </a:xfrm>
          <a:solidFill>
            <a:srgbClr val="FFFF00"/>
          </a:solidFill>
          <a:ln>
            <a:solidFill>
              <a:srgbClr val="FF0000"/>
            </a:solidFill>
          </a:ln>
        </p:spPr>
        <p:txBody>
          <a:bodyPr>
            <a:noAutofit/>
          </a:bodyPr>
          <a:lstStyle/>
          <a:p>
            <a:pPr marL="90488" algn="just"/>
            <a:r>
              <a:rPr lang="it-IT" sz="1800" b="1" dirty="0" smtClean="0">
                <a:solidFill>
                  <a:srgbClr val="FF0000"/>
                </a:solidFill>
              </a:rPr>
              <a:t>Tuttavia, </a:t>
            </a:r>
            <a:r>
              <a:rPr lang="it-IT" sz="1800" dirty="0" smtClean="0">
                <a:solidFill>
                  <a:schemeClr val="bg1"/>
                </a:solidFill>
              </a:rPr>
              <a:t>nonostante l’impostazione di fondo, che sottolinea la contrarietà di detta pratica all’ordine </a:t>
            </a:r>
            <a:r>
              <a:rPr lang="it-IT" sz="1800" dirty="0" err="1" smtClean="0">
                <a:solidFill>
                  <a:schemeClr val="bg1"/>
                </a:solidFill>
              </a:rPr>
              <a:t>etico-giuridico</a:t>
            </a:r>
            <a:r>
              <a:rPr lang="it-IT" sz="1800" dirty="0" smtClean="0">
                <a:solidFill>
                  <a:schemeClr val="bg1"/>
                </a:solidFill>
              </a:rPr>
              <a:t>, la citata sentenza apre anche a un riconoscimento della genitorialità legale sulla base di un bilanciamento di alcune «variabili». </a:t>
            </a:r>
            <a:endParaRPr lang="it-IT" sz="1800" dirty="0" smtClean="0">
              <a:solidFill>
                <a:schemeClr val="bg1"/>
              </a:solidFill>
            </a:endParaRPr>
          </a:p>
          <a:p>
            <a:pPr marL="90488" algn="just"/>
            <a:r>
              <a:rPr lang="it-IT" sz="1800" b="1" dirty="0" smtClean="0">
                <a:solidFill>
                  <a:srgbClr val="FF0000"/>
                </a:solidFill>
              </a:rPr>
              <a:t>Tra queste, </a:t>
            </a:r>
            <a:r>
              <a:rPr lang="it-IT" sz="1800" dirty="0" smtClean="0">
                <a:solidFill>
                  <a:schemeClr val="bg1"/>
                </a:solidFill>
              </a:rPr>
              <a:t>è scritto nel documento, «oltre alla </a:t>
            </a:r>
            <a:r>
              <a:rPr lang="it-IT" sz="1800" b="1" dirty="0" smtClean="0">
                <a:solidFill>
                  <a:schemeClr val="bg1"/>
                </a:solidFill>
              </a:rPr>
              <a:t>durata del rapporto instauratosi col minore </a:t>
            </a:r>
            <a:r>
              <a:rPr lang="it-IT" sz="1800" dirty="0" smtClean="0">
                <a:solidFill>
                  <a:schemeClr val="bg1"/>
                </a:solidFill>
              </a:rPr>
              <a:t>e quindi alla condizione identitaria già da esso acquisita, non possono non assumere oggi particolare rilevanza, da un lato le </a:t>
            </a:r>
            <a:r>
              <a:rPr lang="it-IT" sz="1800" b="1" dirty="0" smtClean="0">
                <a:solidFill>
                  <a:schemeClr val="bg1"/>
                </a:solidFill>
              </a:rPr>
              <a:t>modalità del concepimento e della gestazione </a:t>
            </a:r>
            <a:r>
              <a:rPr lang="it-IT" sz="1800" dirty="0" smtClean="0">
                <a:solidFill>
                  <a:schemeClr val="bg1"/>
                </a:solidFill>
              </a:rPr>
              <a:t>e, dall’altro, la presenza di strumenti legali che consentano la costituzione di un </a:t>
            </a:r>
            <a:r>
              <a:rPr lang="it-IT" sz="1800" b="1" dirty="0" smtClean="0">
                <a:solidFill>
                  <a:schemeClr val="bg1"/>
                </a:solidFill>
              </a:rPr>
              <a:t>legame giuridico col genitore contestato</a:t>
            </a:r>
            <a:r>
              <a:rPr lang="it-IT" sz="1800" dirty="0" smtClean="0">
                <a:solidFill>
                  <a:schemeClr val="bg1"/>
                </a:solidFill>
              </a:rPr>
              <a:t>». </a:t>
            </a:r>
            <a:endParaRPr lang="it-IT" sz="1800" dirty="0" smtClean="0">
              <a:solidFill>
                <a:schemeClr val="bg1"/>
              </a:solidFill>
            </a:endParaRPr>
          </a:p>
          <a:p>
            <a:pPr marL="90488" algn="just"/>
            <a:r>
              <a:rPr lang="it-IT" sz="1800" b="1" dirty="0" smtClean="0">
                <a:solidFill>
                  <a:srgbClr val="FF0000"/>
                </a:solidFill>
              </a:rPr>
              <a:t>Un </a:t>
            </a:r>
            <a:r>
              <a:rPr lang="it-IT" sz="1800" b="1" dirty="0" smtClean="0">
                <a:solidFill>
                  <a:srgbClr val="FF0000"/>
                </a:solidFill>
              </a:rPr>
              <a:t>passaggio, </a:t>
            </a:r>
            <a:r>
              <a:rPr lang="it-IT" sz="1800" dirty="0" smtClean="0">
                <a:solidFill>
                  <a:schemeClr val="bg1"/>
                </a:solidFill>
              </a:rPr>
              <a:t>quest’ultimo, non proprio cristallino, che rischia di suscitare interpretazioni giurisdizionali del dato normativo ancora più discordanti.</a:t>
            </a:r>
          </a:p>
          <a:p>
            <a:r>
              <a:rPr lang="it-IT" sz="1800" dirty="0" smtClean="0"/>
              <a:t> </a:t>
            </a:r>
            <a:endParaRPr lang="it-IT" sz="1800" dirty="0"/>
          </a:p>
        </p:txBody>
      </p:sp>
      <p:sp>
        <p:nvSpPr>
          <p:cNvPr id="6" name="Segnaposto data 5"/>
          <p:cNvSpPr>
            <a:spLocks noGrp="1"/>
          </p:cNvSpPr>
          <p:nvPr>
            <p:ph type="dt" sz="half" idx="10"/>
          </p:nvPr>
        </p:nvSpPr>
        <p:spPr/>
        <p:txBody>
          <a:bodyPr/>
          <a:lstStyle/>
          <a:p>
            <a:fld id="{1D56B473-2150-4813-A239-AE876A07B24E}" type="datetime1">
              <a:rPr lang="it-IT" smtClean="0"/>
              <a:pPr/>
              <a:t>30/04/2020</a:t>
            </a:fld>
            <a:endParaRPr lang="it-IT" dirty="0"/>
          </a:p>
        </p:txBody>
      </p:sp>
      <p:sp>
        <p:nvSpPr>
          <p:cNvPr id="7" name="Segnaposto numero diapositiva 6"/>
          <p:cNvSpPr>
            <a:spLocks noGrp="1"/>
          </p:cNvSpPr>
          <p:nvPr>
            <p:ph type="sldNum" sz="quarter" idx="12"/>
          </p:nvPr>
        </p:nvSpPr>
        <p:spPr/>
        <p:txBody>
          <a:bodyPr/>
          <a:lstStyle/>
          <a:p>
            <a:fld id="{EC9263FF-37B1-4CC4-B446-85AE08A7B485}" type="slidenum">
              <a:rPr lang="it-IT" smtClean="0"/>
              <a:pPr/>
              <a:t>27</a:t>
            </a:fld>
            <a:endParaRPr lang="it-IT"/>
          </a:p>
        </p:txBody>
      </p:sp>
      <p:sp>
        <p:nvSpPr>
          <p:cNvPr id="8" name="CasellaDiTesto 7"/>
          <p:cNvSpPr txBox="1"/>
          <p:nvPr/>
        </p:nvSpPr>
        <p:spPr>
          <a:xfrm>
            <a:off x="251520" y="1052736"/>
            <a:ext cx="8640960" cy="954107"/>
          </a:xfrm>
          <a:prstGeom prst="rect">
            <a:avLst/>
          </a:prstGeom>
          <a:noFill/>
        </p:spPr>
        <p:txBody>
          <a:bodyPr wrap="square" rtlCol="0">
            <a:spAutoFit/>
          </a:bodyPr>
          <a:lstStyle/>
          <a:p>
            <a:pPr algn="ctr"/>
            <a:r>
              <a:rPr lang="it-IT" sz="2800" b="1" dirty="0" smtClean="0"/>
              <a:t>L’utero in affitto in Italia: </a:t>
            </a:r>
            <a:endParaRPr lang="it-IT" sz="2800" b="1" dirty="0" smtClean="0"/>
          </a:p>
          <a:p>
            <a:pPr algn="ctr"/>
            <a:r>
              <a:rPr lang="it-IT" sz="2800" b="1" dirty="0" smtClean="0"/>
              <a:t>cosa </a:t>
            </a:r>
            <a:r>
              <a:rPr lang="it-IT" sz="2800" b="1" dirty="0" smtClean="0"/>
              <a:t>dicono la legge e la </a:t>
            </a:r>
            <a:r>
              <a:rPr lang="it-IT" sz="2800" b="1" dirty="0" smtClean="0"/>
              <a:t>giurisprudenza (2)</a:t>
            </a:r>
            <a:endParaRPr lang="it-IT" sz="2800" b="1" dirty="0"/>
          </a:p>
        </p:txBody>
      </p:sp>
      <p:sp>
        <p:nvSpPr>
          <p:cNvPr id="10" name="Sottotitolo 2"/>
          <p:cNvSpPr txBox="1">
            <a:spLocks/>
          </p:cNvSpPr>
          <p:nvPr/>
        </p:nvSpPr>
        <p:spPr>
          <a:xfrm>
            <a:off x="251520" y="5157192"/>
            <a:ext cx="8640960" cy="1268760"/>
          </a:xfrm>
          <a:prstGeom prst="rect">
            <a:avLst/>
          </a:prstGeom>
          <a:solidFill>
            <a:srgbClr val="FFFF00"/>
          </a:solidFill>
          <a:ln>
            <a:solidFill>
              <a:srgbClr val="FF0000"/>
            </a:solidFill>
          </a:ln>
        </p:spPr>
        <p:txBody>
          <a:bodyPr vert="horz" lIns="0" rIns="18288">
            <a:noAutofit/>
          </a:bodyPr>
          <a:lstStyle/>
          <a:p>
            <a:pPr marL="90488" marR="45720" lvl="0" algn="just">
              <a:spcBef>
                <a:spcPct val="20000"/>
              </a:spcBef>
              <a:buClr>
                <a:schemeClr val="accent3"/>
              </a:buClr>
              <a:buSzPct val="95000"/>
            </a:pPr>
            <a:r>
              <a:rPr lang="it-IT" sz="1600" b="1" dirty="0" smtClean="0">
                <a:solidFill>
                  <a:srgbClr val="FF0000"/>
                </a:solidFill>
              </a:rPr>
              <a:t>La </a:t>
            </a:r>
            <a:r>
              <a:rPr lang="it-IT" sz="1600" b="1" dirty="0" err="1" smtClean="0">
                <a:solidFill>
                  <a:srgbClr val="FF0000"/>
                </a:solidFill>
              </a:rPr>
              <a:t>VI</a:t>
            </a:r>
            <a:r>
              <a:rPr lang="it-IT" sz="1600" b="1" dirty="0" smtClean="0">
                <a:solidFill>
                  <a:srgbClr val="FF0000"/>
                </a:solidFill>
              </a:rPr>
              <a:t> Sezione Penale della Corte di Cassazione, con sentenza n. 2173/2019, </a:t>
            </a:r>
            <a:r>
              <a:rPr lang="it-IT" sz="1600" dirty="0" smtClean="0">
                <a:solidFill>
                  <a:schemeClr val="bg1"/>
                </a:solidFill>
              </a:rPr>
              <a:t>dichiara che «la L. n. 184 del 1983, art. 71, comma 1 punisce con la </a:t>
            </a:r>
            <a:r>
              <a:rPr lang="it-IT" sz="1600" b="1" dirty="0" smtClean="0">
                <a:solidFill>
                  <a:schemeClr val="bg1"/>
                </a:solidFill>
              </a:rPr>
              <a:t>reclusione da uno a tre anni chiunque, in violazione delle norme di legge in materia di adozione, affida a terzi con carattere definitivo un minore, ovvero lo avvia all'estero perché sia definitivamente affidato</a:t>
            </a:r>
            <a:r>
              <a:rPr lang="it-IT" sz="1600" dirty="0" smtClean="0">
                <a:solidFill>
                  <a:schemeClr val="bg1"/>
                </a:solidFill>
              </a:rPr>
              <a:t>, senza ulteriori condizioni ai fini della integrazione del reato».</a:t>
            </a:r>
            <a:endParaRPr kumimoji="0" lang="it-IT" sz="1600" b="0" i="0" u="none" strike="noStrike" kern="1200" cap="none" spc="0" normalizeH="0" baseline="0" noProof="0" dirty="0" smtClean="0">
              <a:ln>
                <a:noFill/>
              </a:ln>
              <a:solidFill>
                <a:schemeClr val="bg1"/>
              </a:solidFill>
              <a:effectLst/>
              <a:uLnTx/>
              <a:uFillTx/>
              <a:latin typeface="+mn-lt"/>
              <a:ea typeface="+mn-ea"/>
              <a:cs typeface="+mn-cs"/>
            </a:endParaRPr>
          </a:p>
          <a:p>
            <a:pPr marL="0" marR="45720" lvl="0" indent="0" algn="r" defTabSz="914400" rtl="0" eaLnBrk="1" fontAlgn="auto" latinLnBrk="0" hangingPunct="1">
              <a:lnSpc>
                <a:spcPct val="100000"/>
              </a:lnSpc>
              <a:spcBef>
                <a:spcPct val="20000"/>
              </a:spcBef>
              <a:spcAft>
                <a:spcPts val="0"/>
              </a:spcAft>
              <a:buClr>
                <a:schemeClr val="accent3"/>
              </a:buClr>
              <a:buSzPct val="95000"/>
              <a:buFont typeface="Wingdings 2"/>
              <a:buNone/>
              <a:tabLst/>
              <a:defRPr/>
            </a:pPr>
            <a:r>
              <a:rPr kumimoji="0" lang="it-IT" sz="1800" b="0" i="0" u="none" strike="noStrike" kern="1200" cap="none" spc="0" normalizeH="0" baseline="0" noProof="0" dirty="0" smtClean="0">
                <a:ln>
                  <a:noFill/>
                </a:ln>
                <a:solidFill>
                  <a:schemeClr val="tx1"/>
                </a:solidFill>
                <a:effectLst/>
                <a:uLnTx/>
                <a:uFillTx/>
                <a:latin typeface="+mn-lt"/>
                <a:ea typeface="+mn-ea"/>
                <a:cs typeface="+mn-cs"/>
              </a:rPr>
              <a:t> </a:t>
            </a:r>
            <a:endParaRPr kumimoji="0" lang="it-IT" sz="18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bg/>
                                          </p:spTgt>
                                        </p:tgtEl>
                                        <p:attrNameLst>
                                          <p:attrName>style.visibility</p:attrName>
                                        </p:attrNameLst>
                                      </p:cBhvr>
                                      <p:to>
                                        <p:strVal val="visible"/>
                                      </p:to>
                                    </p:set>
                                    <p:animEffect transition="in" filter="fade">
                                      <p:cBhvr>
                                        <p:cTn id="14" dur="1000"/>
                                        <p:tgtEl>
                                          <p:spTgt spid="3">
                                            <p:bg/>
                                          </p:spTgt>
                                        </p:tgtEl>
                                      </p:cBhvr>
                                    </p:animEffect>
                                    <p:anim calcmode="lin" valueType="num">
                                      <p:cBhvr>
                                        <p:cTn id="15" dur="1000" fill="hold"/>
                                        <p:tgtEl>
                                          <p:spTgt spid="3">
                                            <p:bg/>
                                          </p:spTgt>
                                        </p:tgtEl>
                                        <p:attrNameLst>
                                          <p:attrName>ppt_x</p:attrName>
                                        </p:attrNameLst>
                                      </p:cBhvr>
                                      <p:tavLst>
                                        <p:tav tm="0">
                                          <p:val>
                                            <p:strVal val="#ppt_x"/>
                                          </p:val>
                                        </p:tav>
                                        <p:tav tm="100000">
                                          <p:val>
                                            <p:strVal val="#ppt_x"/>
                                          </p:val>
                                        </p:tav>
                                      </p:tavLst>
                                    </p:anim>
                                    <p:anim calcmode="lin" valueType="num">
                                      <p:cBhvr>
                                        <p:cTn id="16"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animEffect transition="in" filter="fade">
                                      <p:cBhvr>
                                        <p:cTn id="21" dur="1000"/>
                                        <p:tgtEl>
                                          <p:spTgt spid="3">
                                            <p:txEl>
                                              <p:pRg st="0" end="0"/>
                                            </p:txEl>
                                          </p:spTgt>
                                        </p:tgtEl>
                                      </p:cBhvr>
                                    </p:animEffect>
                                    <p:anim calcmode="lin" valueType="num">
                                      <p:cBhvr>
                                        <p:cTn id="22"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1" end="1"/>
                                            </p:txEl>
                                          </p:spTgt>
                                        </p:tgtEl>
                                        <p:attrNameLst>
                                          <p:attrName>style.visibility</p:attrName>
                                        </p:attrNameLst>
                                      </p:cBhvr>
                                      <p:to>
                                        <p:strVal val="visible"/>
                                      </p:to>
                                    </p:set>
                                    <p:animEffect transition="in" filter="fade">
                                      <p:cBhvr>
                                        <p:cTn id="28" dur="1000"/>
                                        <p:tgtEl>
                                          <p:spTgt spid="3">
                                            <p:txEl>
                                              <p:pRg st="1" end="1"/>
                                            </p:txEl>
                                          </p:spTgt>
                                        </p:tgtEl>
                                      </p:cBhvr>
                                    </p:animEffect>
                                    <p:anim calcmode="lin" valueType="num">
                                      <p:cBhvr>
                                        <p:cTn id="29"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animEffect transition="in" filter="fade">
                                      <p:cBhvr>
                                        <p:cTn id="35" dur="1000"/>
                                        <p:tgtEl>
                                          <p:spTgt spid="3">
                                            <p:txEl>
                                              <p:pRg st="2" end="2"/>
                                            </p:txEl>
                                          </p:spTgt>
                                        </p:tgtEl>
                                      </p:cBhvr>
                                    </p:animEffect>
                                    <p:anim calcmode="lin" valueType="num">
                                      <p:cBhvr>
                                        <p:cTn id="36"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3" end="3"/>
                                            </p:txEl>
                                          </p:spTgt>
                                        </p:tgtEl>
                                        <p:attrNameLst>
                                          <p:attrName>style.visibility</p:attrName>
                                        </p:attrNameLst>
                                      </p:cBhvr>
                                      <p:to>
                                        <p:strVal val="visible"/>
                                      </p:to>
                                    </p:set>
                                    <p:animEffect transition="in" filter="fade">
                                      <p:cBhvr>
                                        <p:cTn id="42" dur="1000"/>
                                        <p:tgtEl>
                                          <p:spTgt spid="3">
                                            <p:txEl>
                                              <p:pRg st="3" end="3"/>
                                            </p:txEl>
                                          </p:spTgt>
                                        </p:tgtEl>
                                      </p:cBhvr>
                                    </p:animEffect>
                                    <p:anim calcmode="lin" valueType="num">
                                      <p:cBhvr>
                                        <p:cTn id="4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10"/>
                                        </p:tgtEl>
                                        <p:attrNameLst>
                                          <p:attrName>style.visibility</p:attrName>
                                        </p:attrNameLst>
                                      </p:cBhvr>
                                      <p:to>
                                        <p:strVal val="visible"/>
                                      </p:to>
                                    </p:set>
                                    <p:animEffect transition="in" filter="fade">
                                      <p:cBhvr>
                                        <p:cTn id="49" dur="1000"/>
                                        <p:tgtEl>
                                          <p:spTgt spid="10"/>
                                        </p:tgtEl>
                                      </p:cBhvr>
                                    </p:animEffect>
                                    <p:anim calcmode="lin" valueType="num">
                                      <p:cBhvr>
                                        <p:cTn id="50" dur="1000" fill="hold"/>
                                        <p:tgtEl>
                                          <p:spTgt spid="10"/>
                                        </p:tgtEl>
                                        <p:attrNameLst>
                                          <p:attrName>ppt_x</p:attrName>
                                        </p:attrNameLst>
                                      </p:cBhvr>
                                      <p:tavLst>
                                        <p:tav tm="0">
                                          <p:val>
                                            <p:strVal val="#ppt_x"/>
                                          </p:val>
                                        </p:tav>
                                        <p:tav tm="100000">
                                          <p:val>
                                            <p:strVal val="#ppt_x"/>
                                          </p:val>
                                        </p:tav>
                                      </p:tavLst>
                                    </p:anim>
                                    <p:anim calcmode="lin" valueType="num">
                                      <p:cBhvr>
                                        <p:cTn id="51"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8" grpId="0"/>
      <p:bldP spid="10"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0"/>
            <a:ext cx="8640960" cy="720080"/>
          </a:xfrm>
          <a:solidFill>
            <a:schemeClr val="tx2">
              <a:lumMod val="90000"/>
            </a:schemeClr>
          </a:solidFill>
          <a:ln w="25400">
            <a:solidFill>
              <a:srgbClr val="FF0000"/>
            </a:solidFill>
          </a:ln>
        </p:spPr>
        <p:txBody>
          <a:bodyPr>
            <a:normAutofit fontScale="90000"/>
          </a:bodyPr>
          <a:lstStyle/>
          <a:p>
            <a:pPr algn="ctr"/>
            <a:r>
              <a:rPr lang="it-IT" dirty="0" smtClean="0">
                <a:solidFill>
                  <a:schemeClr val="accent1">
                    <a:lumMod val="75000"/>
                  </a:schemeClr>
                </a:solidFill>
              </a:rPr>
              <a:t>Maternità surrogata</a:t>
            </a:r>
            <a:endParaRPr lang="it-IT" dirty="0">
              <a:solidFill>
                <a:schemeClr val="accent1">
                  <a:lumMod val="75000"/>
                </a:schemeClr>
              </a:solidFill>
            </a:endParaRPr>
          </a:p>
        </p:txBody>
      </p:sp>
      <p:sp>
        <p:nvSpPr>
          <p:cNvPr id="3" name="Sottotitolo 2"/>
          <p:cNvSpPr>
            <a:spLocks noGrp="1"/>
          </p:cNvSpPr>
          <p:nvPr>
            <p:ph type="subTitle" idx="1"/>
          </p:nvPr>
        </p:nvSpPr>
        <p:spPr>
          <a:xfrm>
            <a:off x="251520" y="2060848"/>
            <a:ext cx="8640960" cy="2016224"/>
          </a:xfrm>
          <a:solidFill>
            <a:srgbClr val="FFFF00"/>
          </a:solidFill>
          <a:ln>
            <a:solidFill>
              <a:srgbClr val="FF0000"/>
            </a:solidFill>
          </a:ln>
        </p:spPr>
        <p:txBody>
          <a:bodyPr>
            <a:noAutofit/>
          </a:bodyPr>
          <a:lstStyle/>
          <a:p>
            <a:pPr marL="90488" algn="just"/>
            <a:r>
              <a:rPr lang="it-IT" sz="1800" b="1" dirty="0" smtClean="0">
                <a:solidFill>
                  <a:srgbClr val="FF0000"/>
                </a:solidFill>
              </a:rPr>
              <a:t>La Corte specifica </a:t>
            </a:r>
            <a:r>
              <a:rPr lang="it-IT" sz="1800" dirty="0" smtClean="0">
                <a:solidFill>
                  <a:schemeClr val="bg1"/>
                </a:solidFill>
              </a:rPr>
              <a:t>dunque che «solo per chi riceve il minore in illecito affidamento, con il carattere della </a:t>
            </a:r>
            <a:r>
              <a:rPr lang="it-IT" sz="1800" dirty="0" err="1" smtClean="0">
                <a:solidFill>
                  <a:schemeClr val="bg1"/>
                </a:solidFill>
              </a:rPr>
              <a:t>definitività</a:t>
            </a:r>
            <a:r>
              <a:rPr lang="it-IT" sz="1800" dirty="0" smtClean="0">
                <a:solidFill>
                  <a:schemeClr val="bg1"/>
                </a:solidFill>
              </a:rPr>
              <a:t> e quindi della tendenziale stabilità, la norma richiede ai fini della integrazione del reato che vi sia stato il pagamento di un corrispettivo economico o di altra utilità, non essendo tale elemento, invece, necessario per l'integrazione del delitto previsto per colui che ceda il minore o comunque si ingerisca nella sua consegna, </a:t>
            </a:r>
            <a:r>
              <a:rPr lang="it-IT" sz="1800" b="1" dirty="0" smtClean="0">
                <a:solidFill>
                  <a:schemeClr val="bg1"/>
                </a:solidFill>
              </a:rPr>
              <a:t>essendo previsto anche un aggravamento della pena nel caso in cui il fatto sia commesso dal genitore</a:t>
            </a:r>
            <a:r>
              <a:rPr lang="it-IT" sz="1800" dirty="0" smtClean="0">
                <a:solidFill>
                  <a:schemeClr val="bg1"/>
                </a:solidFill>
              </a:rPr>
              <a:t>».</a:t>
            </a:r>
          </a:p>
          <a:p>
            <a:r>
              <a:rPr lang="it-IT" sz="1800" dirty="0" smtClean="0"/>
              <a:t> </a:t>
            </a:r>
            <a:endParaRPr lang="it-IT" sz="1800" dirty="0"/>
          </a:p>
        </p:txBody>
      </p:sp>
      <p:sp>
        <p:nvSpPr>
          <p:cNvPr id="6" name="Segnaposto data 5"/>
          <p:cNvSpPr>
            <a:spLocks noGrp="1"/>
          </p:cNvSpPr>
          <p:nvPr>
            <p:ph type="dt" sz="half" idx="10"/>
          </p:nvPr>
        </p:nvSpPr>
        <p:spPr/>
        <p:txBody>
          <a:bodyPr/>
          <a:lstStyle/>
          <a:p>
            <a:fld id="{1D56B473-2150-4813-A239-AE876A07B24E}" type="datetime1">
              <a:rPr lang="it-IT" smtClean="0"/>
              <a:pPr/>
              <a:t>30/04/2020</a:t>
            </a:fld>
            <a:endParaRPr lang="it-IT" dirty="0"/>
          </a:p>
        </p:txBody>
      </p:sp>
      <p:sp>
        <p:nvSpPr>
          <p:cNvPr id="7" name="Segnaposto numero diapositiva 6"/>
          <p:cNvSpPr>
            <a:spLocks noGrp="1"/>
          </p:cNvSpPr>
          <p:nvPr>
            <p:ph type="sldNum" sz="quarter" idx="12"/>
          </p:nvPr>
        </p:nvSpPr>
        <p:spPr/>
        <p:txBody>
          <a:bodyPr/>
          <a:lstStyle/>
          <a:p>
            <a:fld id="{EC9263FF-37B1-4CC4-B446-85AE08A7B485}" type="slidenum">
              <a:rPr lang="it-IT" smtClean="0"/>
              <a:pPr/>
              <a:t>28</a:t>
            </a:fld>
            <a:endParaRPr lang="it-IT"/>
          </a:p>
        </p:txBody>
      </p:sp>
      <p:sp>
        <p:nvSpPr>
          <p:cNvPr id="8" name="CasellaDiTesto 7"/>
          <p:cNvSpPr txBox="1"/>
          <p:nvPr/>
        </p:nvSpPr>
        <p:spPr>
          <a:xfrm>
            <a:off x="251520" y="1052736"/>
            <a:ext cx="8640960" cy="954107"/>
          </a:xfrm>
          <a:prstGeom prst="rect">
            <a:avLst/>
          </a:prstGeom>
          <a:noFill/>
        </p:spPr>
        <p:txBody>
          <a:bodyPr wrap="square" rtlCol="0">
            <a:spAutoFit/>
          </a:bodyPr>
          <a:lstStyle/>
          <a:p>
            <a:pPr algn="ctr"/>
            <a:r>
              <a:rPr lang="it-IT" sz="2800" b="1" dirty="0" smtClean="0"/>
              <a:t>L’utero in affitto in Italia: </a:t>
            </a:r>
            <a:endParaRPr lang="it-IT" sz="2800" b="1" dirty="0" smtClean="0"/>
          </a:p>
          <a:p>
            <a:pPr algn="ctr"/>
            <a:r>
              <a:rPr lang="it-IT" sz="2800" b="1" dirty="0" smtClean="0"/>
              <a:t>cosa </a:t>
            </a:r>
            <a:r>
              <a:rPr lang="it-IT" sz="2800" b="1" dirty="0" smtClean="0"/>
              <a:t>dicono la legge e la </a:t>
            </a:r>
            <a:r>
              <a:rPr lang="it-IT" sz="2800" b="1" dirty="0" smtClean="0"/>
              <a:t>giurisprudenza (3)</a:t>
            </a:r>
            <a:endParaRPr lang="it-IT" sz="2800" b="1" dirty="0"/>
          </a:p>
        </p:txBody>
      </p:sp>
      <p:sp>
        <p:nvSpPr>
          <p:cNvPr id="10" name="Sottotitolo 2"/>
          <p:cNvSpPr txBox="1">
            <a:spLocks/>
          </p:cNvSpPr>
          <p:nvPr/>
        </p:nvSpPr>
        <p:spPr>
          <a:xfrm>
            <a:off x="251520" y="4293096"/>
            <a:ext cx="8640960" cy="1800200"/>
          </a:xfrm>
          <a:prstGeom prst="rect">
            <a:avLst/>
          </a:prstGeom>
          <a:solidFill>
            <a:srgbClr val="FFFF00"/>
          </a:solidFill>
          <a:ln>
            <a:solidFill>
              <a:srgbClr val="FF0000"/>
            </a:solidFill>
          </a:ln>
        </p:spPr>
        <p:txBody>
          <a:bodyPr vert="horz" lIns="0" rIns="18288">
            <a:noAutofit/>
          </a:bodyPr>
          <a:lstStyle/>
          <a:p>
            <a:pPr marL="90488" algn="just"/>
            <a:r>
              <a:rPr lang="it-IT" b="1" dirty="0" smtClean="0">
                <a:solidFill>
                  <a:srgbClr val="FF0000"/>
                </a:solidFill>
              </a:rPr>
              <a:t>La Sezioni Unite della Corte di Cassazione con la sentenza 12193/2019</a:t>
            </a:r>
            <a:r>
              <a:rPr lang="it-IT" dirty="0" smtClean="0">
                <a:solidFill>
                  <a:srgbClr val="FF0000"/>
                </a:solidFill>
              </a:rPr>
              <a:t>, </a:t>
            </a:r>
            <a:r>
              <a:rPr lang="it-IT" dirty="0" smtClean="0">
                <a:solidFill>
                  <a:schemeClr val="bg1"/>
                </a:solidFill>
              </a:rPr>
              <a:t>dichiarano che «</a:t>
            </a:r>
            <a:r>
              <a:rPr lang="it-IT" b="1" dirty="0" smtClean="0">
                <a:solidFill>
                  <a:schemeClr val="bg1"/>
                </a:solidFill>
              </a:rPr>
              <a:t>non può essere trascritto nei registri dello stato civile italiano </a:t>
            </a:r>
            <a:r>
              <a:rPr lang="it-IT" dirty="0" smtClean="0">
                <a:solidFill>
                  <a:schemeClr val="bg1"/>
                </a:solidFill>
              </a:rPr>
              <a:t>il provvedimento di un giudice straniero con cui è stato accertato il rapporto di filiazione tra un minore nato all’estero mediante il ricorso alla maternità surrogata e un soggetto che non abbia con lo stesso alcun rapporto biologico</a:t>
            </a:r>
            <a:r>
              <a:rPr lang="it-IT" b="1" dirty="0" smtClean="0">
                <a:solidFill>
                  <a:schemeClr val="bg1"/>
                </a:solidFill>
              </a:rPr>
              <a:t>, il cosiddetto genitore d’intenzione</a:t>
            </a:r>
            <a:r>
              <a:rPr lang="it-IT" dirty="0" smtClean="0">
                <a:solidFill>
                  <a:schemeClr val="bg1"/>
                </a:solidFill>
              </a:rPr>
              <a:t>».</a:t>
            </a:r>
          </a:p>
          <a:p>
            <a:pPr marL="0" marR="45720" lvl="0" indent="0" algn="r" defTabSz="914400" rtl="0" eaLnBrk="1" fontAlgn="auto" latinLnBrk="0" hangingPunct="1">
              <a:lnSpc>
                <a:spcPct val="100000"/>
              </a:lnSpc>
              <a:spcBef>
                <a:spcPct val="20000"/>
              </a:spcBef>
              <a:spcAft>
                <a:spcPts val="0"/>
              </a:spcAft>
              <a:buClr>
                <a:schemeClr val="accent3"/>
              </a:buClr>
              <a:buSzPct val="95000"/>
              <a:buFont typeface="Wingdings 2"/>
              <a:buNone/>
              <a:tabLst/>
              <a:defRPr/>
            </a:pPr>
            <a:r>
              <a:rPr kumimoji="0" lang="it-IT" sz="1800" b="0" i="0" u="none" strike="noStrike" kern="1200" cap="none" spc="0" normalizeH="0" baseline="0" noProof="0" dirty="0" smtClean="0">
                <a:ln>
                  <a:noFill/>
                </a:ln>
                <a:solidFill>
                  <a:schemeClr val="tx1"/>
                </a:solidFill>
                <a:effectLst/>
                <a:uLnTx/>
                <a:uFillTx/>
                <a:latin typeface="+mn-lt"/>
                <a:ea typeface="+mn-ea"/>
                <a:cs typeface="+mn-cs"/>
              </a:rPr>
              <a:t> </a:t>
            </a:r>
            <a:endParaRPr kumimoji="0" lang="it-IT" sz="18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bg/>
                                          </p:spTgt>
                                        </p:tgtEl>
                                        <p:attrNameLst>
                                          <p:attrName>style.visibility</p:attrName>
                                        </p:attrNameLst>
                                      </p:cBhvr>
                                      <p:to>
                                        <p:strVal val="visible"/>
                                      </p:to>
                                    </p:set>
                                    <p:animEffect transition="in" filter="fade">
                                      <p:cBhvr>
                                        <p:cTn id="14" dur="1000"/>
                                        <p:tgtEl>
                                          <p:spTgt spid="3">
                                            <p:bg/>
                                          </p:spTgt>
                                        </p:tgtEl>
                                      </p:cBhvr>
                                    </p:animEffect>
                                    <p:anim calcmode="lin" valueType="num">
                                      <p:cBhvr>
                                        <p:cTn id="15" dur="1000" fill="hold"/>
                                        <p:tgtEl>
                                          <p:spTgt spid="3">
                                            <p:bg/>
                                          </p:spTgt>
                                        </p:tgtEl>
                                        <p:attrNameLst>
                                          <p:attrName>ppt_x</p:attrName>
                                        </p:attrNameLst>
                                      </p:cBhvr>
                                      <p:tavLst>
                                        <p:tav tm="0">
                                          <p:val>
                                            <p:strVal val="#ppt_x"/>
                                          </p:val>
                                        </p:tav>
                                        <p:tav tm="100000">
                                          <p:val>
                                            <p:strVal val="#ppt_x"/>
                                          </p:val>
                                        </p:tav>
                                      </p:tavLst>
                                    </p:anim>
                                    <p:anim calcmode="lin" valueType="num">
                                      <p:cBhvr>
                                        <p:cTn id="16"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animEffect transition="in" filter="fade">
                                      <p:cBhvr>
                                        <p:cTn id="21" dur="1000"/>
                                        <p:tgtEl>
                                          <p:spTgt spid="3">
                                            <p:txEl>
                                              <p:pRg st="0" end="0"/>
                                            </p:txEl>
                                          </p:spTgt>
                                        </p:tgtEl>
                                      </p:cBhvr>
                                    </p:animEffect>
                                    <p:anim calcmode="lin" valueType="num">
                                      <p:cBhvr>
                                        <p:cTn id="22"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1" end="1"/>
                                            </p:txEl>
                                          </p:spTgt>
                                        </p:tgtEl>
                                        <p:attrNameLst>
                                          <p:attrName>style.visibility</p:attrName>
                                        </p:attrNameLst>
                                      </p:cBhvr>
                                      <p:to>
                                        <p:strVal val="visible"/>
                                      </p:to>
                                    </p:set>
                                    <p:animEffect transition="in" filter="fade">
                                      <p:cBhvr>
                                        <p:cTn id="28" dur="1000"/>
                                        <p:tgtEl>
                                          <p:spTgt spid="3">
                                            <p:txEl>
                                              <p:pRg st="1" end="1"/>
                                            </p:txEl>
                                          </p:spTgt>
                                        </p:tgtEl>
                                      </p:cBhvr>
                                    </p:animEffect>
                                    <p:anim calcmode="lin" valueType="num">
                                      <p:cBhvr>
                                        <p:cTn id="29"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10"/>
                                        </p:tgtEl>
                                        <p:attrNameLst>
                                          <p:attrName>style.visibility</p:attrName>
                                        </p:attrNameLst>
                                      </p:cBhvr>
                                      <p:to>
                                        <p:strVal val="visible"/>
                                      </p:to>
                                    </p:set>
                                    <p:animEffect transition="in" filter="fade">
                                      <p:cBhvr>
                                        <p:cTn id="35" dur="1000"/>
                                        <p:tgtEl>
                                          <p:spTgt spid="10"/>
                                        </p:tgtEl>
                                      </p:cBhvr>
                                    </p:animEffect>
                                    <p:anim calcmode="lin" valueType="num">
                                      <p:cBhvr>
                                        <p:cTn id="36" dur="1000" fill="hold"/>
                                        <p:tgtEl>
                                          <p:spTgt spid="10"/>
                                        </p:tgtEl>
                                        <p:attrNameLst>
                                          <p:attrName>ppt_x</p:attrName>
                                        </p:attrNameLst>
                                      </p:cBhvr>
                                      <p:tavLst>
                                        <p:tav tm="0">
                                          <p:val>
                                            <p:strVal val="#ppt_x"/>
                                          </p:val>
                                        </p:tav>
                                        <p:tav tm="100000">
                                          <p:val>
                                            <p:strVal val="#ppt_x"/>
                                          </p:val>
                                        </p:tav>
                                      </p:tavLst>
                                    </p:anim>
                                    <p:anim calcmode="lin" valueType="num">
                                      <p:cBhvr>
                                        <p:cTn id="37"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8" grpId="0"/>
      <p:bldP spid="10"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0"/>
            <a:ext cx="8640960" cy="720080"/>
          </a:xfrm>
          <a:solidFill>
            <a:schemeClr val="tx2">
              <a:lumMod val="90000"/>
            </a:schemeClr>
          </a:solidFill>
          <a:ln w="25400">
            <a:solidFill>
              <a:srgbClr val="FF0000"/>
            </a:solidFill>
          </a:ln>
        </p:spPr>
        <p:txBody>
          <a:bodyPr>
            <a:normAutofit fontScale="90000"/>
          </a:bodyPr>
          <a:lstStyle/>
          <a:p>
            <a:pPr algn="ctr"/>
            <a:r>
              <a:rPr lang="it-IT" dirty="0" smtClean="0">
                <a:solidFill>
                  <a:schemeClr val="accent1">
                    <a:lumMod val="75000"/>
                  </a:schemeClr>
                </a:solidFill>
              </a:rPr>
              <a:t>Maternità surrogata</a:t>
            </a:r>
            <a:endParaRPr lang="it-IT" dirty="0">
              <a:solidFill>
                <a:schemeClr val="accent1">
                  <a:lumMod val="75000"/>
                </a:schemeClr>
              </a:solidFill>
            </a:endParaRPr>
          </a:p>
        </p:txBody>
      </p:sp>
      <p:sp>
        <p:nvSpPr>
          <p:cNvPr id="3" name="Sottotitolo 2"/>
          <p:cNvSpPr>
            <a:spLocks noGrp="1"/>
          </p:cNvSpPr>
          <p:nvPr>
            <p:ph type="subTitle" idx="1"/>
          </p:nvPr>
        </p:nvSpPr>
        <p:spPr>
          <a:xfrm>
            <a:off x="251520" y="1700808"/>
            <a:ext cx="8640960" cy="2376264"/>
          </a:xfrm>
          <a:solidFill>
            <a:srgbClr val="FFFF00"/>
          </a:solidFill>
          <a:ln>
            <a:solidFill>
              <a:srgbClr val="FF0000"/>
            </a:solidFill>
          </a:ln>
        </p:spPr>
        <p:txBody>
          <a:bodyPr>
            <a:noAutofit/>
          </a:bodyPr>
          <a:lstStyle/>
          <a:p>
            <a:pPr marL="90488" algn="just" fontAlgn="base"/>
            <a:r>
              <a:rPr lang="it-IT" sz="1800" b="1" dirty="0" smtClean="0">
                <a:solidFill>
                  <a:srgbClr val="FF0000"/>
                </a:solidFill>
              </a:rPr>
              <a:t>“Qualunque desiderio, </a:t>
            </a:r>
            <a:r>
              <a:rPr lang="it-IT" sz="1800" dirty="0" smtClean="0">
                <a:solidFill>
                  <a:schemeClr val="bg1"/>
                </a:solidFill>
              </a:rPr>
              <a:t>pur legittimo che ognuno può avere, non deve mai diventare necessariamente un diritto”. Lo ha detto </a:t>
            </a:r>
            <a:r>
              <a:rPr lang="it-IT" sz="1800" b="1" dirty="0" smtClean="0">
                <a:solidFill>
                  <a:schemeClr val="bg1"/>
                </a:solidFill>
              </a:rPr>
              <a:t>il cardinale Angelo Bagnasco, arcivescovo di Genova e presidente della Cei,</a:t>
            </a:r>
            <a:r>
              <a:rPr lang="it-IT" sz="1800" dirty="0" smtClean="0">
                <a:solidFill>
                  <a:schemeClr val="bg1"/>
                </a:solidFill>
              </a:rPr>
              <a:t> </a:t>
            </a:r>
            <a:r>
              <a:rPr lang="it-IT" sz="1800" b="1" dirty="0" smtClean="0">
                <a:solidFill>
                  <a:schemeClr val="bg1"/>
                </a:solidFill>
              </a:rPr>
              <a:t>in merito alla decisione della Corte d’Appello di Trento </a:t>
            </a:r>
            <a:r>
              <a:rPr lang="it-IT" sz="1800" dirty="0" smtClean="0">
                <a:solidFill>
                  <a:schemeClr val="bg1"/>
                </a:solidFill>
              </a:rPr>
              <a:t>che per la prima volta ha riconosciuto in Italia a due uomini la possibilità di essere considerati padri di due bambini nati all’estero grazie a maternità surrogata. </a:t>
            </a:r>
            <a:endParaRPr lang="it-IT" sz="1800" dirty="0" smtClean="0">
              <a:solidFill>
                <a:schemeClr val="bg1"/>
              </a:solidFill>
            </a:endParaRPr>
          </a:p>
          <a:p>
            <a:pPr marL="90488" algn="just" fontAlgn="base"/>
            <a:r>
              <a:rPr lang="it-IT" sz="1800" b="1" dirty="0" smtClean="0">
                <a:solidFill>
                  <a:srgbClr val="FF0000"/>
                </a:solidFill>
              </a:rPr>
              <a:t>Il </a:t>
            </a:r>
            <a:r>
              <a:rPr lang="it-IT" sz="1800" b="1" dirty="0" smtClean="0">
                <a:solidFill>
                  <a:srgbClr val="FF0000"/>
                </a:solidFill>
              </a:rPr>
              <a:t>cardinale, </a:t>
            </a:r>
            <a:r>
              <a:rPr lang="it-IT" sz="1800" dirty="0" smtClean="0">
                <a:solidFill>
                  <a:schemeClr val="bg1"/>
                </a:solidFill>
              </a:rPr>
              <a:t>ha </a:t>
            </a:r>
            <a:r>
              <a:rPr lang="it-IT" sz="1800" dirty="0" smtClean="0">
                <a:solidFill>
                  <a:schemeClr val="bg1"/>
                </a:solidFill>
              </a:rPr>
              <a:t>ricordato che “il bene dei bambini richiede, secondo il buon senso universale, il papà e la mamma, quindi una famiglia, dove il papà e la mamma si integrano con armonia ed efficacia per il bene e per l’amore dei propri bambini”.</a:t>
            </a:r>
            <a:endParaRPr lang="it-IT" sz="1800" dirty="0">
              <a:solidFill>
                <a:schemeClr val="bg1"/>
              </a:solidFill>
            </a:endParaRPr>
          </a:p>
        </p:txBody>
      </p:sp>
      <p:sp>
        <p:nvSpPr>
          <p:cNvPr id="6" name="Segnaposto data 5"/>
          <p:cNvSpPr>
            <a:spLocks noGrp="1"/>
          </p:cNvSpPr>
          <p:nvPr>
            <p:ph type="dt" sz="half" idx="10"/>
          </p:nvPr>
        </p:nvSpPr>
        <p:spPr/>
        <p:txBody>
          <a:bodyPr/>
          <a:lstStyle/>
          <a:p>
            <a:fld id="{1D56B473-2150-4813-A239-AE876A07B24E}" type="datetime1">
              <a:rPr lang="it-IT" smtClean="0"/>
              <a:pPr/>
              <a:t>30/04/2020</a:t>
            </a:fld>
            <a:endParaRPr lang="it-IT"/>
          </a:p>
        </p:txBody>
      </p:sp>
      <p:sp>
        <p:nvSpPr>
          <p:cNvPr id="7" name="Segnaposto numero diapositiva 6"/>
          <p:cNvSpPr>
            <a:spLocks noGrp="1"/>
          </p:cNvSpPr>
          <p:nvPr>
            <p:ph type="sldNum" sz="quarter" idx="12"/>
          </p:nvPr>
        </p:nvSpPr>
        <p:spPr/>
        <p:txBody>
          <a:bodyPr/>
          <a:lstStyle/>
          <a:p>
            <a:fld id="{EC9263FF-37B1-4CC4-B446-85AE08A7B485}" type="slidenum">
              <a:rPr lang="it-IT" smtClean="0"/>
              <a:pPr/>
              <a:t>29</a:t>
            </a:fld>
            <a:endParaRPr lang="it-IT"/>
          </a:p>
        </p:txBody>
      </p:sp>
      <p:sp>
        <p:nvSpPr>
          <p:cNvPr id="8" name="CasellaDiTesto 7"/>
          <p:cNvSpPr txBox="1"/>
          <p:nvPr/>
        </p:nvSpPr>
        <p:spPr>
          <a:xfrm>
            <a:off x="251520" y="1052736"/>
            <a:ext cx="8640960" cy="523220"/>
          </a:xfrm>
          <a:prstGeom prst="rect">
            <a:avLst/>
          </a:prstGeom>
          <a:noFill/>
        </p:spPr>
        <p:txBody>
          <a:bodyPr wrap="square" rtlCol="0">
            <a:spAutoFit/>
          </a:bodyPr>
          <a:lstStyle/>
          <a:p>
            <a:pPr algn="ctr"/>
            <a:r>
              <a:rPr lang="it-IT" sz="2800" b="1" dirty="0" smtClean="0"/>
              <a:t>Per concludere</a:t>
            </a:r>
            <a:endParaRPr lang="it-IT" b="1" dirty="0"/>
          </a:p>
        </p:txBody>
      </p:sp>
      <p:pic>
        <p:nvPicPr>
          <p:cNvPr id="8194" name="Picture 2" descr="C:\Users\Master\Desktop\Foto Surrogata\28.jpg"/>
          <p:cNvPicPr>
            <a:picLocks noChangeAspect="1" noChangeArrowheads="1"/>
          </p:cNvPicPr>
          <p:nvPr/>
        </p:nvPicPr>
        <p:blipFill>
          <a:blip r:embed="rId2" cstate="print"/>
          <a:srcRect/>
          <a:stretch>
            <a:fillRect/>
          </a:stretch>
        </p:blipFill>
        <p:spPr bwMode="auto">
          <a:xfrm>
            <a:off x="2771800" y="4221088"/>
            <a:ext cx="3667696" cy="2385217"/>
          </a:xfrm>
          <a:prstGeom prst="rect">
            <a:avLst/>
          </a:prstGeom>
          <a:solidFill>
            <a:srgbClr val="FFFF00"/>
          </a:solidFill>
          <a:ln w="25400">
            <a:solidFill>
              <a:srgbClr val="FF0000"/>
            </a:solidFill>
          </a:ln>
        </p:spPr>
      </p:pic>
      <p:sp>
        <p:nvSpPr>
          <p:cNvPr id="9" name="CasellaDiTesto 8"/>
          <p:cNvSpPr txBox="1"/>
          <p:nvPr/>
        </p:nvSpPr>
        <p:spPr>
          <a:xfrm>
            <a:off x="6732240" y="4869160"/>
            <a:ext cx="1944216" cy="923330"/>
          </a:xfrm>
          <a:prstGeom prst="rect">
            <a:avLst/>
          </a:prstGeom>
          <a:noFill/>
        </p:spPr>
        <p:txBody>
          <a:bodyPr wrap="square" rtlCol="0">
            <a:spAutoFit/>
          </a:bodyPr>
          <a:lstStyle/>
          <a:p>
            <a:pPr algn="ctr"/>
            <a:r>
              <a:rPr lang="it-IT" sz="5400" b="1" dirty="0" smtClean="0">
                <a:solidFill>
                  <a:srgbClr val="FF0000"/>
                </a:solidFill>
              </a:rPr>
              <a:t>FINE</a:t>
            </a:r>
            <a:endParaRPr lang="it-IT" sz="54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nodeType="clickEffect">
                                  <p:stCondLst>
                                    <p:cond delay="0"/>
                                  </p:stCondLst>
                                  <p:childTnLst>
                                    <p:set>
                                      <p:cBhvr>
                                        <p:cTn id="13" dur="1" fill="hold">
                                          <p:stCondLst>
                                            <p:cond delay="0"/>
                                          </p:stCondLst>
                                        </p:cTn>
                                        <p:tgtEl>
                                          <p:spTgt spid="8194"/>
                                        </p:tgtEl>
                                        <p:attrNameLst>
                                          <p:attrName>style.visibility</p:attrName>
                                        </p:attrNameLst>
                                      </p:cBhvr>
                                      <p:to>
                                        <p:strVal val="visible"/>
                                      </p:to>
                                    </p:set>
                                    <p:anim calcmode="lin" valueType="num">
                                      <p:cBhvr>
                                        <p:cTn id="14" dur="500" fill="hold"/>
                                        <p:tgtEl>
                                          <p:spTgt spid="8194"/>
                                        </p:tgtEl>
                                        <p:attrNameLst>
                                          <p:attrName>ppt_w</p:attrName>
                                        </p:attrNameLst>
                                      </p:cBhvr>
                                      <p:tavLst>
                                        <p:tav tm="0">
                                          <p:val>
                                            <p:fltVal val="0"/>
                                          </p:val>
                                        </p:tav>
                                        <p:tav tm="100000">
                                          <p:val>
                                            <p:strVal val="#ppt_w"/>
                                          </p:val>
                                        </p:tav>
                                      </p:tavLst>
                                    </p:anim>
                                    <p:anim calcmode="lin" valueType="num">
                                      <p:cBhvr>
                                        <p:cTn id="15" dur="500" fill="hold"/>
                                        <p:tgtEl>
                                          <p:spTgt spid="8194"/>
                                        </p:tgtEl>
                                        <p:attrNameLst>
                                          <p:attrName>ppt_h</p:attrName>
                                        </p:attrNameLst>
                                      </p:cBhvr>
                                      <p:tavLst>
                                        <p:tav tm="0">
                                          <p:val>
                                            <p:fltVal val="0"/>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bg/>
                                          </p:spTgt>
                                        </p:tgtEl>
                                        <p:attrNameLst>
                                          <p:attrName>style.visibility</p:attrName>
                                        </p:attrNameLst>
                                      </p:cBhvr>
                                      <p:to>
                                        <p:strVal val="visible"/>
                                      </p:to>
                                    </p:set>
                                    <p:animEffect transition="in" filter="fade">
                                      <p:cBhvr>
                                        <p:cTn id="20" dur="1000"/>
                                        <p:tgtEl>
                                          <p:spTgt spid="3">
                                            <p:bg/>
                                          </p:spTgt>
                                        </p:tgtEl>
                                      </p:cBhvr>
                                    </p:animEffect>
                                    <p:anim calcmode="lin" valueType="num">
                                      <p:cBhvr>
                                        <p:cTn id="21" dur="1000" fill="hold"/>
                                        <p:tgtEl>
                                          <p:spTgt spid="3">
                                            <p:bg/>
                                          </p:spTgt>
                                        </p:tgtEl>
                                        <p:attrNameLst>
                                          <p:attrName>ppt_x</p:attrName>
                                        </p:attrNameLst>
                                      </p:cBhvr>
                                      <p:tavLst>
                                        <p:tav tm="0">
                                          <p:val>
                                            <p:strVal val="#ppt_x"/>
                                          </p:val>
                                        </p:tav>
                                        <p:tav tm="100000">
                                          <p:val>
                                            <p:strVal val="#ppt_x"/>
                                          </p:val>
                                        </p:tav>
                                      </p:tavLst>
                                    </p:anim>
                                    <p:anim calcmode="lin" valueType="num">
                                      <p:cBhvr>
                                        <p:cTn id="22"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Effect transition="in" filter="fade">
                                      <p:cBhvr>
                                        <p:cTn id="27" dur="1000"/>
                                        <p:tgtEl>
                                          <p:spTgt spid="3">
                                            <p:txEl>
                                              <p:pRg st="0" end="0"/>
                                            </p:txEl>
                                          </p:spTgt>
                                        </p:tgtEl>
                                      </p:cBhvr>
                                    </p:animEffect>
                                    <p:anim calcmode="lin" valueType="num">
                                      <p:cBhvr>
                                        <p:cTn id="2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1" end="1"/>
                                            </p:txEl>
                                          </p:spTgt>
                                        </p:tgtEl>
                                        <p:attrNameLst>
                                          <p:attrName>style.visibility</p:attrName>
                                        </p:attrNameLst>
                                      </p:cBhvr>
                                      <p:to>
                                        <p:strVal val="visible"/>
                                      </p:to>
                                    </p:set>
                                    <p:animEffect transition="in" filter="fade">
                                      <p:cBhvr>
                                        <p:cTn id="34" dur="1000"/>
                                        <p:tgtEl>
                                          <p:spTgt spid="3">
                                            <p:txEl>
                                              <p:pRg st="1" end="1"/>
                                            </p:txEl>
                                          </p:spTgt>
                                        </p:tgtEl>
                                      </p:cBhvr>
                                    </p:animEffect>
                                    <p:anim calcmode="lin" valueType="num">
                                      <p:cBhvr>
                                        <p:cTn id="3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9"/>
                                        </p:tgtEl>
                                        <p:attrNameLst>
                                          <p:attrName>style.visibility</p:attrName>
                                        </p:attrNameLst>
                                      </p:cBhvr>
                                      <p:to>
                                        <p:strVal val="visible"/>
                                      </p:to>
                                    </p:set>
                                    <p:animEffect transition="in" filter="fade">
                                      <p:cBhvr>
                                        <p:cTn id="41" dur="1000"/>
                                        <p:tgtEl>
                                          <p:spTgt spid="9"/>
                                        </p:tgtEl>
                                      </p:cBhvr>
                                    </p:animEffect>
                                    <p:anim calcmode="lin" valueType="num">
                                      <p:cBhvr>
                                        <p:cTn id="42" dur="1000" fill="hold"/>
                                        <p:tgtEl>
                                          <p:spTgt spid="9"/>
                                        </p:tgtEl>
                                        <p:attrNameLst>
                                          <p:attrName>ppt_x</p:attrName>
                                        </p:attrNameLst>
                                      </p:cBhvr>
                                      <p:tavLst>
                                        <p:tav tm="0">
                                          <p:val>
                                            <p:strVal val="#ppt_x"/>
                                          </p:val>
                                        </p:tav>
                                        <p:tav tm="100000">
                                          <p:val>
                                            <p:strVal val="#ppt_x"/>
                                          </p:val>
                                        </p:tav>
                                      </p:tavLst>
                                    </p:anim>
                                    <p:anim calcmode="lin" valueType="num">
                                      <p:cBhvr>
                                        <p:cTn id="43"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8" grpId="0"/>
      <p:bldP spid="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0"/>
            <a:ext cx="8640960" cy="720080"/>
          </a:xfrm>
          <a:solidFill>
            <a:schemeClr val="tx2">
              <a:lumMod val="90000"/>
            </a:schemeClr>
          </a:solidFill>
          <a:ln w="25400">
            <a:solidFill>
              <a:srgbClr val="FF0000"/>
            </a:solidFill>
          </a:ln>
        </p:spPr>
        <p:txBody>
          <a:bodyPr>
            <a:normAutofit fontScale="90000"/>
          </a:bodyPr>
          <a:lstStyle/>
          <a:p>
            <a:pPr algn="ctr"/>
            <a:r>
              <a:rPr lang="it-IT" dirty="0" smtClean="0">
                <a:solidFill>
                  <a:schemeClr val="accent1">
                    <a:lumMod val="75000"/>
                  </a:schemeClr>
                </a:solidFill>
              </a:rPr>
              <a:t>Maternità surrogata</a:t>
            </a:r>
            <a:endParaRPr lang="it-IT" dirty="0">
              <a:solidFill>
                <a:schemeClr val="accent1">
                  <a:lumMod val="75000"/>
                </a:schemeClr>
              </a:solidFill>
            </a:endParaRPr>
          </a:p>
        </p:txBody>
      </p:sp>
      <p:sp>
        <p:nvSpPr>
          <p:cNvPr id="6" name="Segnaposto data 5"/>
          <p:cNvSpPr>
            <a:spLocks noGrp="1"/>
          </p:cNvSpPr>
          <p:nvPr>
            <p:ph type="dt" sz="half" idx="10"/>
          </p:nvPr>
        </p:nvSpPr>
        <p:spPr/>
        <p:txBody>
          <a:bodyPr/>
          <a:lstStyle/>
          <a:p>
            <a:fld id="{1D56B473-2150-4813-A239-AE876A07B24E}" type="datetime1">
              <a:rPr lang="it-IT" smtClean="0"/>
              <a:pPr/>
              <a:t>30/04/2020</a:t>
            </a:fld>
            <a:endParaRPr lang="it-IT"/>
          </a:p>
        </p:txBody>
      </p:sp>
      <p:sp>
        <p:nvSpPr>
          <p:cNvPr id="7" name="Segnaposto numero diapositiva 6"/>
          <p:cNvSpPr>
            <a:spLocks noGrp="1"/>
          </p:cNvSpPr>
          <p:nvPr>
            <p:ph type="sldNum" sz="quarter" idx="12"/>
          </p:nvPr>
        </p:nvSpPr>
        <p:spPr/>
        <p:txBody>
          <a:bodyPr/>
          <a:lstStyle/>
          <a:p>
            <a:fld id="{EC9263FF-37B1-4CC4-B446-85AE08A7B485}" type="slidenum">
              <a:rPr lang="it-IT" smtClean="0"/>
              <a:pPr/>
              <a:t>3</a:t>
            </a:fld>
            <a:endParaRPr lang="it-IT"/>
          </a:p>
        </p:txBody>
      </p:sp>
      <p:sp>
        <p:nvSpPr>
          <p:cNvPr id="8" name="CasellaDiTesto 7"/>
          <p:cNvSpPr txBox="1"/>
          <p:nvPr/>
        </p:nvSpPr>
        <p:spPr>
          <a:xfrm>
            <a:off x="251520" y="1052736"/>
            <a:ext cx="8640960" cy="523220"/>
          </a:xfrm>
          <a:prstGeom prst="rect">
            <a:avLst/>
          </a:prstGeom>
          <a:noFill/>
        </p:spPr>
        <p:txBody>
          <a:bodyPr wrap="square" rtlCol="0">
            <a:spAutoFit/>
          </a:bodyPr>
          <a:lstStyle/>
          <a:p>
            <a:pPr algn="ctr"/>
            <a:r>
              <a:rPr lang="it-IT" sz="2800" b="1" dirty="0" smtClean="0"/>
              <a:t>Surrogazione gestionale</a:t>
            </a:r>
            <a:endParaRPr lang="it-IT" dirty="0"/>
          </a:p>
        </p:txBody>
      </p:sp>
      <p:pic>
        <p:nvPicPr>
          <p:cNvPr id="5122" name="Picture 2" descr="C:\Users\Master\Desktop\Foto Surrogata\1.jpg"/>
          <p:cNvPicPr>
            <a:picLocks noChangeAspect="1" noChangeArrowheads="1"/>
          </p:cNvPicPr>
          <p:nvPr/>
        </p:nvPicPr>
        <p:blipFill>
          <a:blip r:embed="rId2" cstate="print"/>
          <a:srcRect/>
          <a:stretch>
            <a:fillRect/>
          </a:stretch>
        </p:blipFill>
        <p:spPr bwMode="auto">
          <a:xfrm>
            <a:off x="0" y="1696547"/>
            <a:ext cx="9143999" cy="4736492"/>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0"/>
            <a:ext cx="8640960" cy="720080"/>
          </a:xfrm>
          <a:solidFill>
            <a:schemeClr val="tx2">
              <a:lumMod val="90000"/>
            </a:schemeClr>
          </a:solidFill>
          <a:ln w="25400">
            <a:solidFill>
              <a:srgbClr val="FF0000"/>
            </a:solidFill>
          </a:ln>
        </p:spPr>
        <p:txBody>
          <a:bodyPr>
            <a:normAutofit fontScale="90000"/>
          </a:bodyPr>
          <a:lstStyle/>
          <a:p>
            <a:pPr algn="ctr"/>
            <a:r>
              <a:rPr lang="it-IT" dirty="0" smtClean="0">
                <a:solidFill>
                  <a:schemeClr val="accent1">
                    <a:lumMod val="75000"/>
                  </a:schemeClr>
                </a:solidFill>
              </a:rPr>
              <a:t>Maternità surrogata</a:t>
            </a:r>
            <a:endParaRPr lang="it-IT" dirty="0">
              <a:solidFill>
                <a:schemeClr val="accent1">
                  <a:lumMod val="75000"/>
                </a:schemeClr>
              </a:solidFill>
            </a:endParaRPr>
          </a:p>
        </p:txBody>
      </p:sp>
      <p:sp>
        <p:nvSpPr>
          <p:cNvPr id="3" name="Sottotitolo 2"/>
          <p:cNvSpPr>
            <a:spLocks noGrp="1"/>
          </p:cNvSpPr>
          <p:nvPr>
            <p:ph type="subTitle" idx="1"/>
          </p:nvPr>
        </p:nvSpPr>
        <p:spPr>
          <a:xfrm>
            <a:off x="251520" y="1772816"/>
            <a:ext cx="5616624" cy="4752528"/>
          </a:xfrm>
          <a:solidFill>
            <a:srgbClr val="FFFF00"/>
          </a:solidFill>
          <a:ln>
            <a:solidFill>
              <a:srgbClr val="FF0000"/>
            </a:solidFill>
          </a:ln>
        </p:spPr>
        <p:txBody>
          <a:bodyPr>
            <a:noAutofit/>
          </a:bodyPr>
          <a:lstStyle/>
          <a:p>
            <a:pPr marL="90488" algn="just" fontAlgn="base"/>
            <a:r>
              <a:rPr lang="it-IT" sz="1600" b="1" dirty="0" smtClean="0">
                <a:solidFill>
                  <a:srgbClr val="FF0000"/>
                </a:solidFill>
              </a:rPr>
              <a:t>Negli Stati Uniti, </a:t>
            </a:r>
            <a:r>
              <a:rPr lang="it-IT" sz="1600" dirty="0" smtClean="0">
                <a:solidFill>
                  <a:schemeClr val="bg1"/>
                </a:solidFill>
              </a:rPr>
              <a:t>il primo paese al mondo ad aver consentito la maternità surrogata, esistono vere e proprie agenzie specializzate che cercano la gestante e seguono tutte le necessarie procedure legali e mediche.</a:t>
            </a:r>
          </a:p>
          <a:p>
            <a:pPr marL="90488" algn="just" fontAlgn="base"/>
            <a:r>
              <a:rPr lang="it-IT" sz="1600" b="1" dirty="0" smtClean="0">
                <a:solidFill>
                  <a:srgbClr val="FF0000"/>
                </a:solidFill>
              </a:rPr>
              <a:t>In Giappone, Canada, Belgio e Paesi Bassi</a:t>
            </a:r>
            <a:r>
              <a:rPr lang="it-IT" sz="1600" dirty="0" smtClean="0">
                <a:solidFill>
                  <a:schemeClr val="bg1"/>
                </a:solidFill>
              </a:rPr>
              <a:t> la maternità surrogata è consentita solo se volontaria e gratuita. </a:t>
            </a:r>
          </a:p>
          <a:p>
            <a:pPr marL="90488" algn="just" fontAlgn="base"/>
            <a:r>
              <a:rPr lang="it-IT" sz="1600" b="1" dirty="0" smtClean="0">
                <a:solidFill>
                  <a:srgbClr val="FF0000"/>
                </a:solidFill>
              </a:rPr>
              <a:t>India, Russia, Ucraina, Thailandia</a:t>
            </a:r>
            <a:r>
              <a:rPr lang="it-IT" sz="1600" dirty="0" smtClean="0">
                <a:solidFill>
                  <a:schemeClr val="bg1"/>
                </a:solidFill>
              </a:rPr>
              <a:t> sono tra i paesi più permissivi: qui è consentito esplicitamente il pagamento della donna che mette a disposizione il proprio utero. </a:t>
            </a:r>
          </a:p>
          <a:p>
            <a:pPr marL="90488" algn="just" fontAlgn="base"/>
            <a:r>
              <a:rPr lang="it-IT" sz="1600" b="1" dirty="0" smtClean="0">
                <a:solidFill>
                  <a:srgbClr val="FF0000"/>
                </a:solidFill>
              </a:rPr>
              <a:t>In Grecia</a:t>
            </a:r>
            <a:r>
              <a:rPr lang="it-IT" sz="1600" b="1" dirty="0" smtClean="0">
                <a:solidFill>
                  <a:schemeClr val="bg1"/>
                </a:solidFill>
              </a:rPr>
              <a:t> </a:t>
            </a:r>
            <a:r>
              <a:rPr lang="it-IT" sz="1600" dirty="0" smtClean="0">
                <a:solidFill>
                  <a:schemeClr val="bg1"/>
                </a:solidFill>
              </a:rPr>
              <a:t>la surrogata è permessa solo alle coppie in cui per l'aspirante madre sia impossibile portare avanti una gravidanza.</a:t>
            </a:r>
          </a:p>
          <a:p>
            <a:pPr marL="90488" algn="just" fontAlgn="base"/>
            <a:r>
              <a:rPr lang="it-IT" sz="1600" b="1" dirty="0" smtClean="0">
                <a:solidFill>
                  <a:srgbClr val="FF0000"/>
                </a:solidFill>
              </a:rPr>
              <a:t>Ci sono paesi che vietano del tutto questa pratica</a:t>
            </a:r>
            <a:r>
              <a:rPr lang="it-IT" sz="1600" dirty="0" smtClean="0">
                <a:solidFill>
                  <a:schemeClr val="bg1"/>
                </a:solidFill>
              </a:rPr>
              <a:t>. Tra questi, oltre a </a:t>
            </a:r>
            <a:r>
              <a:rPr lang="it-IT" sz="1600" b="1" dirty="0" smtClean="0">
                <a:solidFill>
                  <a:schemeClr val="bg1"/>
                </a:solidFill>
              </a:rPr>
              <a:t>Francia</a:t>
            </a:r>
            <a:r>
              <a:rPr lang="it-IT" sz="1600" dirty="0" smtClean="0">
                <a:solidFill>
                  <a:schemeClr val="bg1"/>
                </a:solidFill>
              </a:rPr>
              <a:t>, </a:t>
            </a:r>
            <a:r>
              <a:rPr lang="it-IT" sz="1600" b="1" dirty="0" smtClean="0">
                <a:solidFill>
                  <a:schemeClr val="bg1"/>
                </a:solidFill>
              </a:rPr>
              <a:t>Germania</a:t>
            </a:r>
            <a:r>
              <a:rPr lang="it-IT" sz="1600" dirty="0" smtClean="0">
                <a:solidFill>
                  <a:schemeClr val="bg1"/>
                </a:solidFill>
              </a:rPr>
              <a:t> e </a:t>
            </a:r>
            <a:r>
              <a:rPr lang="it-IT" sz="1600" b="1" dirty="0" smtClean="0">
                <a:solidFill>
                  <a:schemeClr val="bg1"/>
                </a:solidFill>
              </a:rPr>
              <a:t>Spagna</a:t>
            </a:r>
            <a:r>
              <a:rPr lang="it-IT" sz="1600" dirty="0" smtClean="0">
                <a:solidFill>
                  <a:schemeClr val="bg1"/>
                </a:solidFill>
              </a:rPr>
              <a:t> troviamo l</a:t>
            </a:r>
            <a:r>
              <a:rPr lang="it-IT" sz="1600" b="1" dirty="0" smtClean="0">
                <a:solidFill>
                  <a:schemeClr val="bg1"/>
                </a:solidFill>
              </a:rPr>
              <a:t>'Italia</a:t>
            </a:r>
            <a:r>
              <a:rPr lang="it-IT" sz="1600" dirty="0" smtClean="0">
                <a:solidFill>
                  <a:schemeClr val="bg1"/>
                </a:solidFill>
              </a:rPr>
              <a:t>, dove a porre il veto sulla maternità surrogata c'è la </a:t>
            </a:r>
            <a:r>
              <a:rPr lang="it-IT" sz="1600" b="1" dirty="0" smtClean="0">
                <a:solidFill>
                  <a:schemeClr val="bg1"/>
                </a:solidFill>
              </a:rPr>
              <a:t>legge 40/2004</a:t>
            </a:r>
            <a:r>
              <a:rPr lang="it-IT" sz="1600" dirty="0" smtClean="0">
                <a:solidFill>
                  <a:schemeClr val="bg1"/>
                </a:solidFill>
              </a:rPr>
              <a:t>. </a:t>
            </a:r>
          </a:p>
          <a:p>
            <a:pPr marL="90488" algn="just" fontAlgn="base"/>
            <a:r>
              <a:rPr lang="it-IT" sz="1600" b="1" dirty="0" smtClean="0">
                <a:solidFill>
                  <a:srgbClr val="FF0000"/>
                </a:solidFill>
              </a:rPr>
              <a:t>Nessuno tuttavia </a:t>
            </a:r>
            <a:r>
              <a:rPr lang="it-IT" sz="1600" dirty="0" smtClean="0">
                <a:solidFill>
                  <a:schemeClr val="bg1"/>
                </a:solidFill>
              </a:rPr>
              <a:t>può impedire agli italiani di recarsi all’estero e di ottenere un figlio in questo modo</a:t>
            </a:r>
            <a:r>
              <a:rPr lang="it-IT" sz="1600" dirty="0" smtClean="0"/>
              <a:t>.</a:t>
            </a:r>
            <a:endParaRPr lang="it-IT" sz="1600" dirty="0"/>
          </a:p>
        </p:txBody>
      </p:sp>
      <p:sp>
        <p:nvSpPr>
          <p:cNvPr id="6" name="Segnaposto data 5"/>
          <p:cNvSpPr>
            <a:spLocks noGrp="1"/>
          </p:cNvSpPr>
          <p:nvPr>
            <p:ph type="dt" sz="half" idx="10"/>
          </p:nvPr>
        </p:nvSpPr>
        <p:spPr/>
        <p:txBody>
          <a:bodyPr/>
          <a:lstStyle/>
          <a:p>
            <a:fld id="{1D56B473-2150-4813-A239-AE876A07B24E}" type="datetime1">
              <a:rPr lang="it-IT" smtClean="0"/>
              <a:pPr/>
              <a:t>30/04/2020</a:t>
            </a:fld>
            <a:endParaRPr lang="it-IT"/>
          </a:p>
        </p:txBody>
      </p:sp>
      <p:sp>
        <p:nvSpPr>
          <p:cNvPr id="7" name="Segnaposto numero diapositiva 6"/>
          <p:cNvSpPr>
            <a:spLocks noGrp="1"/>
          </p:cNvSpPr>
          <p:nvPr>
            <p:ph type="sldNum" sz="quarter" idx="12"/>
          </p:nvPr>
        </p:nvSpPr>
        <p:spPr/>
        <p:txBody>
          <a:bodyPr/>
          <a:lstStyle/>
          <a:p>
            <a:fld id="{EC9263FF-37B1-4CC4-B446-85AE08A7B485}" type="slidenum">
              <a:rPr lang="it-IT" smtClean="0"/>
              <a:pPr/>
              <a:t>4</a:t>
            </a:fld>
            <a:endParaRPr lang="it-IT"/>
          </a:p>
        </p:txBody>
      </p:sp>
      <p:sp>
        <p:nvSpPr>
          <p:cNvPr id="8" name="CasellaDiTesto 7"/>
          <p:cNvSpPr txBox="1"/>
          <p:nvPr/>
        </p:nvSpPr>
        <p:spPr>
          <a:xfrm>
            <a:off x="251520" y="1052736"/>
            <a:ext cx="8640960" cy="523220"/>
          </a:xfrm>
          <a:prstGeom prst="rect">
            <a:avLst/>
          </a:prstGeom>
          <a:noFill/>
        </p:spPr>
        <p:txBody>
          <a:bodyPr wrap="square" rtlCol="0">
            <a:spAutoFit/>
          </a:bodyPr>
          <a:lstStyle/>
          <a:p>
            <a:pPr algn="ctr"/>
            <a:r>
              <a:rPr lang="it-IT" sz="2800" b="1" dirty="0" smtClean="0"/>
              <a:t>La pratica  varia da paese a paese</a:t>
            </a:r>
            <a:endParaRPr lang="it-IT" dirty="0"/>
          </a:p>
        </p:txBody>
      </p:sp>
      <p:pic>
        <p:nvPicPr>
          <p:cNvPr id="1026" name="Picture 2" descr="C:\Users\Master\Desktop\Foto Surrogata\2.jpg"/>
          <p:cNvPicPr>
            <a:picLocks noChangeAspect="1" noChangeArrowheads="1"/>
          </p:cNvPicPr>
          <p:nvPr/>
        </p:nvPicPr>
        <p:blipFill>
          <a:blip r:embed="rId2" cstate="print"/>
          <a:srcRect/>
          <a:stretch>
            <a:fillRect/>
          </a:stretch>
        </p:blipFill>
        <p:spPr bwMode="auto">
          <a:xfrm>
            <a:off x="6012160" y="2780928"/>
            <a:ext cx="2959079" cy="2160240"/>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nodeType="clickEffect">
                                  <p:stCondLst>
                                    <p:cond delay="0"/>
                                  </p:stCondLst>
                                  <p:childTnLst>
                                    <p:set>
                                      <p:cBhvr>
                                        <p:cTn id="13" dur="1" fill="hold">
                                          <p:stCondLst>
                                            <p:cond delay="0"/>
                                          </p:stCondLst>
                                        </p:cTn>
                                        <p:tgtEl>
                                          <p:spTgt spid="1026"/>
                                        </p:tgtEl>
                                        <p:attrNameLst>
                                          <p:attrName>style.visibility</p:attrName>
                                        </p:attrNameLst>
                                      </p:cBhvr>
                                      <p:to>
                                        <p:strVal val="visible"/>
                                      </p:to>
                                    </p:set>
                                    <p:anim calcmode="lin" valueType="num">
                                      <p:cBhvr>
                                        <p:cTn id="14" dur="500" fill="hold"/>
                                        <p:tgtEl>
                                          <p:spTgt spid="1026"/>
                                        </p:tgtEl>
                                        <p:attrNameLst>
                                          <p:attrName>ppt_w</p:attrName>
                                        </p:attrNameLst>
                                      </p:cBhvr>
                                      <p:tavLst>
                                        <p:tav tm="0">
                                          <p:val>
                                            <p:fltVal val="0"/>
                                          </p:val>
                                        </p:tav>
                                        <p:tav tm="100000">
                                          <p:val>
                                            <p:strVal val="#ppt_w"/>
                                          </p:val>
                                        </p:tav>
                                      </p:tavLst>
                                    </p:anim>
                                    <p:anim calcmode="lin" valueType="num">
                                      <p:cBhvr>
                                        <p:cTn id="15" dur="500" fill="hold"/>
                                        <p:tgtEl>
                                          <p:spTgt spid="1026"/>
                                        </p:tgtEl>
                                        <p:attrNameLst>
                                          <p:attrName>ppt_h</p:attrName>
                                        </p:attrNameLst>
                                      </p:cBhvr>
                                      <p:tavLst>
                                        <p:tav tm="0">
                                          <p:val>
                                            <p:fltVal val="0"/>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bg/>
                                          </p:spTgt>
                                        </p:tgtEl>
                                        <p:attrNameLst>
                                          <p:attrName>style.visibility</p:attrName>
                                        </p:attrNameLst>
                                      </p:cBhvr>
                                      <p:to>
                                        <p:strVal val="visible"/>
                                      </p:to>
                                    </p:set>
                                    <p:animEffect transition="in" filter="fade">
                                      <p:cBhvr>
                                        <p:cTn id="20" dur="1000"/>
                                        <p:tgtEl>
                                          <p:spTgt spid="3">
                                            <p:bg/>
                                          </p:spTgt>
                                        </p:tgtEl>
                                      </p:cBhvr>
                                    </p:animEffect>
                                    <p:anim calcmode="lin" valueType="num">
                                      <p:cBhvr>
                                        <p:cTn id="21" dur="1000" fill="hold"/>
                                        <p:tgtEl>
                                          <p:spTgt spid="3">
                                            <p:bg/>
                                          </p:spTgt>
                                        </p:tgtEl>
                                        <p:attrNameLst>
                                          <p:attrName>ppt_x</p:attrName>
                                        </p:attrNameLst>
                                      </p:cBhvr>
                                      <p:tavLst>
                                        <p:tav tm="0">
                                          <p:val>
                                            <p:strVal val="#ppt_x"/>
                                          </p:val>
                                        </p:tav>
                                        <p:tav tm="100000">
                                          <p:val>
                                            <p:strVal val="#ppt_x"/>
                                          </p:val>
                                        </p:tav>
                                      </p:tavLst>
                                    </p:anim>
                                    <p:anim calcmode="lin" valueType="num">
                                      <p:cBhvr>
                                        <p:cTn id="22"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Effect transition="in" filter="fade">
                                      <p:cBhvr>
                                        <p:cTn id="27" dur="1000"/>
                                        <p:tgtEl>
                                          <p:spTgt spid="3">
                                            <p:txEl>
                                              <p:pRg st="0" end="0"/>
                                            </p:txEl>
                                          </p:spTgt>
                                        </p:tgtEl>
                                      </p:cBhvr>
                                    </p:animEffect>
                                    <p:anim calcmode="lin" valueType="num">
                                      <p:cBhvr>
                                        <p:cTn id="2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1" end="1"/>
                                            </p:txEl>
                                          </p:spTgt>
                                        </p:tgtEl>
                                        <p:attrNameLst>
                                          <p:attrName>style.visibility</p:attrName>
                                        </p:attrNameLst>
                                      </p:cBhvr>
                                      <p:to>
                                        <p:strVal val="visible"/>
                                      </p:to>
                                    </p:set>
                                    <p:animEffect transition="in" filter="fade">
                                      <p:cBhvr>
                                        <p:cTn id="34" dur="1000"/>
                                        <p:tgtEl>
                                          <p:spTgt spid="3">
                                            <p:txEl>
                                              <p:pRg st="1" end="1"/>
                                            </p:txEl>
                                          </p:spTgt>
                                        </p:tgtEl>
                                      </p:cBhvr>
                                    </p:animEffect>
                                    <p:anim calcmode="lin" valueType="num">
                                      <p:cBhvr>
                                        <p:cTn id="3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2" end="2"/>
                                            </p:txEl>
                                          </p:spTgt>
                                        </p:tgtEl>
                                        <p:attrNameLst>
                                          <p:attrName>style.visibility</p:attrName>
                                        </p:attrNameLst>
                                      </p:cBhvr>
                                      <p:to>
                                        <p:strVal val="visible"/>
                                      </p:to>
                                    </p:set>
                                    <p:animEffect transition="in" filter="fade">
                                      <p:cBhvr>
                                        <p:cTn id="41" dur="1000"/>
                                        <p:tgtEl>
                                          <p:spTgt spid="3">
                                            <p:txEl>
                                              <p:pRg st="2" end="2"/>
                                            </p:txEl>
                                          </p:spTgt>
                                        </p:tgtEl>
                                      </p:cBhvr>
                                    </p:animEffect>
                                    <p:anim calcmode="lin" valueType="num">
                                      <p:cBhvr>
                                        <p:cTn id="4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3">
                                            <p:txEl>
                                              <p:pRg st="3" end="3"/>
                                            </p:txEl>
                                          </p:spTgt>
                                        </p:tgtEl>
                                        <p:attrNameLst>
                                          <p:attrName>style.visibility</p:attrName>
                                        </p:attrNameLst>
                                      </p:cBhvr>
                                      <p:to>
                                        <p:strVal val="visible"/>
                                      </p:to>
                                    </p:set>
                                    <p:animEffect transition="in" filter="fade">
                                      <p:cBhvr>
                                        <p:cTn id="48" dur="1000"/>
                                        <p:tgtEl>
                                          <p:spTgt spid="3">
                                            <p:txEl>
                                              <p:pRg st="3" end="3"/>
                                            </p:txEl>
                                          </p:spTgt>
                                        </p:tgtEl>
                                      </p:cBhvr>
                                    </p:animEffect>
                                    <p:anim calcmode="lin" valueType="num">
                                      <p:cBhvr>
                                        <p:cTn id="4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3">
                                            <p:txEl>
                                              <p:pRg st="4" end="4"/>
                                            </p:txEl>
                                          </p:spTgt>
                                        </p:tgtEl>
                                        <p:attrNameLst>
                                          <p:attrName>style.visibility</p:attrName>
                                        </p:attrNameLst>
                                      </p:cBhvr>
                                      <p:to>
                                        <p:strVal val="visible"/>
                                      </p:to>
                                    </p:set>
                                    <p:animEffect transition="in" filter="fade">
                                      <p:cBhvr>
                                        <p:cTn id="55" dur="1000"/>
                                        <p:tgtEl>
                                          <p:spTgt spid="3">
                                            <p:txEl>
                                              <p:pRg st="4" end="4"/>
                                            </p:txEl>
                                          </p:spTgt>
                                        </p:tgtEl>
                                      </p:cBhvr>
                                    </p:animEffect>
                                    <p:anim calcmode="lin" valueType="num">
                                      <p:cBhvr>
                                        <p:cTn id="5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5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42" presetClass="entr" presetSubtype="0" fill="hold" grpId="0" nodeType="clickEffect">
                                  <p:stCondLst>
                                    <p:cond delay="0"/>
                                  </p:stCondLst>
                                  <p:childTnLst>
                                    <p:set>
                                      <p:cBhvr>
                                        <p:cTn id="61" dur="1" fill="hold">
                                          <p:stCondLst>
                                            <p:cond delay="0"/>
                                          </p:stCondLst>
                                        </p:cTn>
                                        <p:tgtEl>
                                          <p:spTgt spid="3">
                                            <p:txEl>
                                              <p:pRg st="5" end="5"/>
                                            </p:txEl>
                                          </p:spTgt>
                                        </p:tgtEl>
                                        <p:attrNameLst>
                                          <p:attrName>style.visibility</p:attrName>
                                        </p:attrNameLst>
                                      </p:cBhvr>
                                      <p:to>
                                        <p:strVal val="visible"/>
                                      </p:to>
                                    </p:set>
                                    <p:animEffect transition="in" filter="fade">
                                      <p:cBhvr>
                                        <p:cTn id="62" dur="1000"/>
                                        <p:tgtEl>
                                          <p:spTgt spid="3">
                                            <p:txEl>
                                              <p:pRg st="5" end="5"/>
                                            </p:txEl>
                                          </p:spTgt>
                                        </p:tgtEl>
                                      </p:cBhvr>
                                    </p:animEffect>
                                    <p:anim calcmode="lin" valueType="num">
                                      <p:cBhvr>
                                        <p:cTn id="6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6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0"/>
            <a:ext cx="8640960" cy="720080"/>
          </a:xfrm>
          <a:solidFill>
            <a:schemeClr val="tx2">
              <a:lumMod val="90000"/>
            </a:schemeClr>
          </a:solidFill>
          <a:ln w="25400">
            <a:solidFill>
              <a:srgbClr val="FF0000"/>
            </a:solidFill>
          </a:ln>
        </p:spPr>
        <p:txBody>
          <a:bodyPr>
            <a:normAutofit fontScale="90000"/>
          </a:bodyPr>
          <a:lstStyle/>
          <a:p>
            <a:pPr algn="ctr"/>
            <a:r>
              <a:rPr lang="it-IT" dirty="0" smtClean="0">
                <a:solidFill>
                  <a:schemeClr val="accent1">
                    <a:lumMod val="75000"/>
                  </a:schemeClr>
                </a:solidFill>
              </a:rPr>
              <a:t>Maternità surrogata</a:t>
            </a:r>
            <a:endParaRPr lang="it-IT" dirty="0">
              <a:solidFill>
                <a:schemeClr val="accent1">
                  <a:lumMod val="75000"/>
                </a:schemeClr>
              </a:solidFill>
            </a:endParaRPr>
          </a:p>
        </p:txBody>
      </p:sp>
      <p:sp>
        <p:nvSpPr>
          <p:cNvPr id="6" name="Segnaposto data 5"/>
          <p:cNvSpPr>
            <a:spLocks noGrp="1"/>
          </p:cNvSpPr>
          <p:nvPr>
            <p:ph type="dt" sz="half" idx="10"/>
          </p:nvPr>
        </p:nvSpPr>
        <p:spPr/>
        <p:txBody>
          <a:bodyPr/>
          <a:lstStyle/>
          <a:p>
            <a:fld id="{1D56B473-2150-4813-A239-AE876A07B24E}" type="datetime1">
              <a:rPr lang="it-IT" smtClean="0"/>
              <a:pPr/>
              <a:t>30/04/2020</a:t>
            </a:fld>
            <a:endParaRPr lang="it-IT"/>
          </a:p>
        </p:txBody>
      </p:sp>
      <p:sp>
        <p:nvSpPr>
          <p:cNvPr id="7" name="Segnaposto numero diapositiva 6"/>
          <p:cNvSpPr>
            <a:spLocks noGrp="1"/>
          </p:cNvSpPr>
          <p:nvPr>
            <p:ph type="sldNum" sz="quarter" idx="12"/>
          </p:nvPr>
        </p:nvSpPr>
        <p:spPr/>
        <p:txBody>
          <a:bodyPr/>
          <a:lstStyle/>
          <a:p>
            <a:fld id="{EC9263FF-37B1-4CC4-B446-85AE08A7B485}" type="slidenum">
              <a:rPr lang="it-IT" smtClean="0"/>
              <a:pPr/>
              <a:t>5</a:t>
            </a:fld>
            <a:endParaRPr lang="it-IT"/>
          </a:p>
        </p:txBody>
      </p:sp>
      <p:sp>
        <p:nvSpPr>
          <p:cNvPr id="8" name="CasellaDiTesto 7"/>
          <p:cNvSpPr txBox="1"/>
          <p:nvPr/>
        </p:nvSpPr>
        <p:spPr>
          <a:xfrm>
            <a:off x="251520" y="1052736"/>
            <a:ext cx="8640960" cy="523220"/>
          </a:xfrm>
          <a:prstGeom prst="rect">
            <a:avLst/>
          </a:prstGeom>
          <a:noFill/>
        </p:spPr>
        <p:txBody>
          <a:bodyPr wrap="square" rtlCol="0">
            <a:spAutoFit/>
          </a:bodyPr>
          <a:lstStyle/>
          <a:p>
            <a:pPr algn="ctr"/>
            <a:r>
              <a:rPr lang="it-IT" sz="2800" b="1" dirty="0" smtClean="0"/>
              <a:t>Le cifre di un turpe mercato che sfrutta la povertà</a:t>
            </a:r>
            <a:endParaRPr lang="it-IT" dirty="0"/>
          </a:p>
        </p:txBody>
      </p:sp>
      <p:pic>
        <p:nvPicPr>
          <p:cNvPr id="4098" name="Picture 2" descr="C:\Users\Master\Desktop\Foto Surrogata\8.jpg"/>
          <p:cNvPicPr>
            <a:picLocks noChangeAspect="1" noChangeArrowheads="1"/>
          </p:cNvPicPr>
          <p:nvPr/>
        </p:nvPicPr>
        <p:blipFill>
          <a:blip r:embed="rId2" cstate="print"/>
          <a:srcRect l="3093" r="3431" b="3175"/>
          <a:stretch>
            <a:fillRect/>
          </a:stretch>
        </p:blipFill>
        <p:spPr bwMode="auto">
          <a:xfrm>
            <a:off x="-1" y="1556792"/>
            <a:ext cx="9122587" cy="4968552"/>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0"/>
            <a:ext cx="8640960" cy="720080"/>
          </a:xfrm>
          <a:solidFill>
            <a:schemeClr val="tx2">
              <a:lumMod val="90000"/>
            </a:schemeClr>
          </a:solidFill>
          <a:ln w="25400">
            <a:solidFill>
              <a:srgbClr val="FF0000"/>
            </a:solidFill>
          </a:ln>
        </p:spPr>
        <p:txBody>
          <a:bodyPr>
            <a:normAutofit fontScale="90000"/>
          </a:bodyPr>
          <a:lstStyle/>
          <a:p>
            <a:pPr algn="ctr"/>
            <a:r>
              <a:rPr lang="it-IT" dirty="0" smtClean="0">
                <a:solidFill>
                  <a:schemeClr val="accent1">
                    <a:lumMod val="75000"/>
                  </a:schemeClr>
                </a:solidFill>
              </a:rPr>
              <a:t>Maternità surrogata</a:t>
            </a:r>
            <a:endParaRPr lang="it-IT" dirty="0">
              <a:solidFill>
                <a:schemeClr val="accent1">
                  <a:lumMod val="75000"/>
                </a:schemeClr>
              </a:solidFill>
            </a:endParaRPr>
          </a:p>
        </p:txBody>
      </p:sp>
      <p:sp>
        <p:nvSpPr>
          <p:cNvPr id="3" name="Sottotitolo 2"/>
          <p:cNvSpPr>
            <a:spLocks noGrp="1"/>
          </p:cNvSpPr>
          <p:nvPr>
            <p:ph type="subTitle" idx="1"/>
          </p:nvPr>
        </p:nvSpPr>
        <p:spPr>
          <a:xfrm>
            <a:off x="3203848" y="1772816"/>
            <a:ext cx="5616624" cy="4752528"/>
          </a:xfrm>
          <a:solidFill>
            <a:srgbClr val="FFFF00"/>
          </a:solidFill>
          <a:ln>
            <a:solidFill>
              <a:srgbClr val="FF0000"/>
            </a:solidFill>
          </a:ln>
        </p:spPr>
        <p:txBody>
          <a:bodyPr>
            <a:noAutofit/>
          </a:bodyPr>
          <a:lstStyle/>
          <a:p>
            <a:pPr marL="90488" algn="just" fontAlgn="base"/>
            <a:r>
              <a:rPr lang="it-IT" sz="2000" b="1" dirty="0" smtClean="0">
                <a:solidFill>
                  <a:srgbClr val="FF0000"/>
                </a:solidFill>
              </a:rPr>
              <a:t>La maternità surrogata, </a:t>
            </a:r>
            <a:r>
              <a:rPr lang="it-IT" sz="2000" dirty="0" smtClean="0">
                <a:solidFill>
                  <a:schemeClr val="bg1"/>
                </a:solidFill>
              </a:rPr>
              <a:t>per la sua stessa natura, pone interrogativi etici ed è destinata a suscitare polemiche e dibattiti. </a:t>
            </a:r>
          </a:p>
          <a:p>
            <a:pPr marL="90488" algn="just" fontAlgn="base"/>
            <a:r>
              <a:rPr lang="it-IT" sz="2000" b="1" dirty="0" smtClean="0">
                <a:solidFill>
                  <a:srgbClr val="FF0000"/>
                </a:solidFill>
              </a:rPr>
              <a:t>Lo  scontro è fra due diverse visioni: </a:t>
            </a:r>
            <a:r>
              <a:rPr lang="it-IT" sz="2000" dirty="0" smtClean="0">
                <a:solidFill>
                  <a:schemeClr val="bg1"/>
                </a:solidFill>
              </a:rPr>
              <a:t>da un lato chi pensa che la surrogata sia solo sfruttamento del corpo femminile, dall’altra chi rivendica la libertà di scelta.</a:t>
            </a:r>
          </a:p>
          <a:p>
            <a:pPr marL="90488" algn="just" fontAlgn="base"/>
            <a:r>
              <a:rPr lang="it-IT" sz="2000" b="1" dirty="0" smtClean="0">
                <a:solidFill>
                  <a:srgbClr val="FF0000"/>
                </a:solidFill>
              </a:rPr>
              <a:t>Le femministe di </a:t>
            </a:r>
            <a:r>
              <a:rPr lang="it-IT" sz="2000" dirty="0" smtClean="0">
                <a:solidFill>
                  <a:schemeClr val="bg1"/>
                </a:solidFill>
              </a:rPr>
              <a:t>“</a:t>
            </a:r>
            <a:r>
              <a:rPr lang="it-IT" sz="2000" b="1" dirty="0" smtClean="0">
                <a:solidFill>
                  <a:schemeClr val="bg1"/>
                </a:solidFill>
              </a:rPr>
              <a:t>Se non ora quando-Libere</a:t>
            </a:r>
            <a:r>
              <a:rPr lang="it-IT" sz="2000" dirty="0" smtClean="0">
                <a:solidFill>
                  <a:schemeClr val="bg1"/>
                </a:solidFill>
              </a:rPr>
              <a:t>” hanno diffuso un appello per metterla al bando in tutto il mondo.</a:t>
            </a:r>
          </a:p>
          <a:p>
            <a:pPr marL="90488" algn="just" fontAlgn="base"/>
            <a:r>
              <a:rPr lang="it-IT" sz="2000" b="1" dirty="0" smtClean="0">
                <a:solidFill>
                  <a:srgbClr val="FF0000"/>
                </a:solidFill>
              </a:rPr>
              <a:t>“</a:t>
            </a:r>
            <a:r>
              <a:rPr lang="it-IT" sz="2000" b="1" i="1" dirty="0" smtClean="0">
                <a:solidFill>
                  <a:srgbClr val="FF0000"/>
                </a:solidFill>
              </a:rPr>
              <a:t>Non possiamo accettare, </a:t>
            </a:r>
            <a:r>
              <a:rPr lang="it-IT" sz="2000" i="1" dirty="0" smtClean="0">
                <a:solidFill>
                  <a:schemeClr val="bg1"/>
                </a:solidFill>
              </a:rPr>
              <a:t>solo perché la tecnica lo rende possibile, e in nome di presunti diritti individuali, che le donne tornino a essere oggetti a disposizione: non più del patriarca ma del mercato</a:t>
            </a:r>
            <a:r>
              <a:rPr lang="it-IT" sz="2000" dirty="0" smtClean="0">
                <a:solidFill>
                  <a:schemeClr val="bg1"/>
                </a:solidFill>
              </a:rPr>
              <a:t>”.</a:t>
            </a:r>
            <a:endParaRPr lang="it-IT" sz="2000" dirty="0">
              <a:solidFill>
                <a:schemeClr val="bg1"/>
              </a:solidFill>
            </a:endParaRPr>
          </a:p>
        </p:txBody>
      </p:sp>
      <p:sp>
        <p:nvSpPr>
          <p:cNvPr id="6" name="Segnaposto data 5"/>
          <p:cNvSpPr>
            <a:spLocks noGrp="1"/>
          </p:cNvSpPr>
          <p:nvPr>
            <p:ph type="dt" sz="half" idx="10"/>
          </p:nvPr>
        </p:nvSpPr>
        <p:spPr/>
        <p:txBody>
          <a:bodyPr/>
          <a:lstStyle/>
          <a:p>
            <a:fld id="{1D56B473-2150-4813-A239-AE876A07B24E}" type="datetime1">
              <a:rPr lang="it-IT" smtClean="0"/>
              <a:pPr/>
              <a:t>30/04/2020</a:t>
            </a:fld>
            <a:endParaRPr lang="it-IT"/>
          </a:p>
        </p:txBody>
      </p:sp>
      <p:sp>
        <p:nvSpPr>
          <p:cNvPr id="7" name="Segnaposto numero diapositiva 6"/>
          <p:cNvSpPr>
            <a:spLocks noGrp="1"/>
          </p:cNvSpPr>
          <p:nvPr>
            <p:ph type="sldNum" sz="quarter" idx="12"/>
          </p:nvPr>
        </p:nvSpPr>
        <p:spPr/>
        <p:txBody>
          <a:bodyPr/>
          <a:lstStyle/>
          <a:p>
            <a:fld id="{EC9263FF-37B1-4CC4-B446-85AE08A7B485}" type="slidenum">
              <a:rPr lang="it-IT" smtClean="0"/>
              <a:pPr/>
              <a:t>6</a:t>
            </a:fld>
            <a:endParaRPr lang="it-IT"/>
          </a:p>
        </p:txBody>
      </p:sp>
      <p:sp>
        <p:nvSpPr>
          <p:cNvPr id="8" name="CasellaDiTesto 7"/>
          <p:cNvSpPr txBox="1"/>
          <p:nvPr/>
        </p:nvSpPr>
        <p:spPr>
          <a:xfrm>
            <a:off x="251520" y="1052736"/>
            <a:ext cx="8640960" cy="523220"/>
          </a:xfrm>
          <a:prstGeom prst="rect">
            <a:avLst/>
          </a:prstGeom>
          <a:noFill/>
        </p:spPr>
        <p:txBody>
          <a:bodyPr wrap="square" rtlCol="0">
            <a:spAutoFit/>
          </a:bodyPr>
          <a:lstStyle/>
          <a:p>
            <a:pPr algn="ctr"/>
            <a:r>
              <a:rPr lang="it-IT" sz="2800" b="1" dirty="0" smtClean="0"/>
              <a:t>Visioni diverse sulla questione</a:t>
            </a:r>
            <a:endParaRPr lang="it-IT" dirty="0"/>
          </a:p>
        </p:txBody>
      </p:sp>
      <p:pic>
        <p:nvPicPr>
          <p:cNvPr id="2050" name="Picture 2" descr="C:\Users\Master\Desktop\Foto Surrogata\15.jpg"/>
          <p:cNvPicPr>
            <a:picLocks noChangeAspect="1" noChangeArrowheads="1"/>
          </p:cNvPicPr>
          <p:nvPr/>
        </p:nvPicPr>
        <p:blipFill>
          <a:blip r:embed="rId2" cstate="print"/>
          <a:srcRect/>
          <a:stretch>
            <a:fillRect/>
          </a:stretch>
        </p:blipFill>
        <p:spPr bwMode="auto">
          <a:xfrm>
            <a:off x="323528" y="2996952"/>
            <a:ext cx="2702156" cy="2016224"/>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nodeType="clickEffect">
                                  <p:stCondLst>
                                    <p:cond delay="0"/>
                                  </p:stCondLst>
                                  <p:childTnLst>
                                    <p:set>
                                      <p:cBhvr>
                                        <p:cTn id="13" dur="1" fill="hold">
                                          <p:stCondLst>
                                            <p:cond delay="0"/>
                                          </p:stCondLst>
                                        </p:cTn>
                                        <p:tgtEl>
                                          <p:spTgt spid="2050"/>
                                        </p:tgtEl>
                                        <p:attrNameLst>
                                          <p:attrName>style.visibility</p:attrName>
                                        </p:attrNameLst>
                                      </p:cBhvr>
                                      <p:to>
                                        <p:strVal val="visible"/>
                                      </p:to>
                                    </p:set>
                                    <p:anim calcmode="lin" valueType="num">
                                      <p:cBhvr>
                                        <p:cTn id="14" dur="500" fill="hold"/>
                                        <p:tgtEl>
                                          <p:spTgt spid="2050"/>
                                        </p:tgtEl>
                                        <p:attrNameLst>
                                          <p:attrName>ppt_w</p:attrName>
                                        </p:attrNameLst>
                                      </p:cBhvr>
                                      <p:tavLst>
                                        <p:tav tm="0">
                                          <p:val>
                                            <p:fltVal val="0"/>
                                          </p:val>
                                        </p:tav>
                                        <p:tav tm="100000">
                                          <p:val>
                                            <p:strVal val="#ppt_w"/>
                                          </p:val>
                                        </p:tav>
                                      </p:tavLst>
                                    </p:anim>
                                    <p:anim calcmode="lin" valueType="num">
                                      <p:cBhvr>
                                        <p:cTn id="15" dur="500" fill="hold"/>
                                        <p:tgtEl>
                                          <p:spTgt spid="2050"/>
                                        </p:tgtEl>
                                        <p:attrNameLst>
                                          <p:attrName>ppt_h</p:attrName>
                                        </p:attrNameLst>
                                      </p:cBhvr>
                                      <p:tavLst>
                                        <p:tav tm="0">
                                          <p:val>
                                            <p:fltVal val="0"/>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bg/>
                                          </p:spTgt>
                                        </p:tgtEl>
                                        <p:attrNameLst>
                                          <p:attrName>style.visibility</p:attrName>
                                        </p:attrNameLst>
                                      </p:cBhvr>
                                      <p:to>
                                        <p:strVal val="visible"/>
                                      </p:to>
                                    </p:set>
                                    <p:animEffect transition="in" filter="fade">
                                      <p:cBhvr>
                                        <p:cTn id="20" dur="1000"/>
                                        <p:tgtEl>
                                          <p:spTgt spid="3">
                                            <p:bg/>
                                          </p:spTgt>
                                        </p:tgtEl>
                                      </p:cBhvr>
                                    </p:animEffect>
                                    <p:anim calcmode="lin" valueType="num">
                                      <p:cBhvr>
                                        <p:cTn id="21" dur="1000" fill="hold"/>
                                        <p:tgtEl>
                                          <p:spTgt spid="3">
                                            <p:bg/>
                                          </p:spTgt>
                                        </p:tgtEl>
                                        <p:attrNameLst>
                                          <p:attrName>ppt_x</p:attrName>
                                        </p:attrNameLst>
                                      </p:cBhvr>
                                      <p:tavLst>
                                        <p:tav tm="0">
                                          <p:val>
                                            <p:strVal val="#ppt_x"/>
                                          </p:val>
                                        </p:tav>
                                        <p:tav tm="100000">
                                          <p:val>
                                            <p:strVal val="#ppt_x"/>
                                          </p:val>
                                        </p:tav>
                                      </p:tavLst>
                                    </p:anim>
                                    <p:anim calcmode="lin" valueType="num">
                                      <p:cBhvr>
                                        <p:cTn id="22"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Effect transition="in" filter="fade">
                                      <p:cBhvr>
                                        <p:cTn id="27" dur="1000"/>
                                        <p:tgtEl>
                                          <p:spTgt spid="3">
                                            <p:txEl>
                                              <p:pRg st="0" end="0"/>
                                            </p:txEl>
                                          </p:spTgt>
                                        </p:tgtEl>
                                      </p:cBhvr>
                                    </p:animEffect>
                                    <p:anim calcmode="lin" valueType="num">
                                      <p:cBhvr>
                                        <p:cTn id="2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1" end="1"/>
                                            </p:txEl>
                                          </p:spTgt>
                                        </p:tgtEl>
                                        <p:attrNameLst>
                                          <p:attrName>style.visibility</p:attrName>
                                        </p:attrNameLst>
                                      </p:cBhvr>
                                      <p:to>
                                        <p:strVal val="visible"/>
                                      </p:to>
                                    </p:set>
                                    <p:animEffect transition="in" filter="fade">
                                      <p:cBhvr>
                                        <p:cTn id="34" dur="1000"/>
                                        <p:tgtEl>
                                          <p:spTgt spid="3">
                                            <p:txEl>
                                              <p:pRg st="1" end="1"/>
                                            </p:txEl>
                                          </p:spTgt>
                                        </p:tgtEl>
                                      </p:cBhvr>
                                    </p:animEffect>
                                    <p:anim calcmode="lin" valueType="num">
                                      <p:cBhvr>
                                        <p:cTn id="3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2" end="2"/>
                                            </p:txEl>
                                          </p:spTgt>
                                        </p:tgtEl>
                                        <p:attrNameLst>
                                          <p:attrName>style.visibility</p:attrName>
                                        </p:attrNameLst>
                                      </p:cBhvr>
                                      <p:to>
                                        <p:strVal val="visible"/>
                                      </p:to>
                                    </p:set>
                                    <p:animEffect transition="in" filter="fade">
                                      <p:cBhvr>
                                        <p:cTn id="41" dur="1000"/>
                                        <p:tgtEl>
                                          <p:spTgt spid="3">
                                            <p:txEl>
                                              <p:pRg st="2" end="2"/>
                                            </p:txEl>
                                          </p:spTgt>
                                        </p:tgtEl>
                                      </p:cBhvr>
                                    </p:animEffect>
                                    <p:anim calcmode="lin" valueType="num">
                                      <p:cBhvr>
                                        <p:cTn id="4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3">
                                            <p:txEl>
                                              <p:pRg st="3" end="3"/>
                                            </p:txEl>
                                          </p:spTgt>
                                        </p:tgtEl>
                                        <p:attrNameLst>
                                          <p:attrName>style.visibility</p:attrName>
                                        </p:attrNameLst>
                                      </p:cBhvr>
                                      <p:to>
                                        <p:strVal val="visible"/>
                                      </p:to>
                                    </p:set>
                                    <p:animEffect transition="in" filter="fade">
                                      <p:cBhvr>
                                        <p:cTn id="48" dur="1000"/>
                                        <p:tgtEl>
                                          <p:spTgt spid="3">
                                            <p:txEl>
                                              <p:pRg st="3" end="3"/>
                                            </p:txEl>
                                          </p:spTgt>
                                        </p:tgtEl>
                                      </p:cBhvr>
                                    </p:animEffect>
                                    <p:anim calcmode="lin" valueType="num">
                                      <p:cBhvr>
                                        <p:cTn id="4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0"/>
            <a:ext cx="8640960" cy="720080"/>
          </a:xfrm>
          <a:solidFill>
            <a:schemeClr val="tx2">
              <a:lumMod val="90000"/>
            </a:schemeClr>
          </a:solidFill>
          <a:ln w="25400">
            <a:solidFill>
              <a:srgbClr val="FF0000"/>
            </a:solidFill>
          </a:ln>
        </p:spPr>
        <p:txBody>
          <a:bodyPr>
            <a:normAutofit fontScale="90000"/>
          </a:bodyPr>
          <a:lstStyle/>
          <a:p>
            <a:pPr algn="ctr"/>
            <a:r>
              <a:rPr lang="it-IT" dirty="0" smtClean="0">
                <a:solidFill>
                  <a:schemeClr val="accent1">
                    <a:lumMod val="75000"/>
                  </a:schemeClr>
                </a:solidFill>
              </a:rPr>
              <a:t>Maternità surrogata</a:t>
            </a:r>
            <a:endParaRPr lang="it-IT" dirty="0">
              <a:solidFill>
                <a:schemeClr val="accent1">
                  <a:lumMod val="75000"/>
                </a:schemeClr>
              </a:solidFill>
            </a:endParaRPr>
          </a:p>
        </p:txBody>
      </p:sp>
      <p:sp>
        <p:nvSpPr>
          <p:cNvPr id="3" name="Sottotitolo 2"/>
          <p:cNvSpPr>
            <a:spLocks noGrp="1"/>
          </p:cNvSpPr>
          <p:nvPr>
            <p:ph type="subTitle" idx="1"/>
          </p:nvPr>
        </p:nvSpPr>
        <p:spPr>
          <a:xfrm>
            <a:off x="4139952" y="2060848"/>
            <a:ext cx="4752528" cy="3888432"/>
          </a:xfrm>
          <a:solidFill>
            <a:srgbClr val="FFFF00"/>
          </a:solidFill>
          <a:ln>
            <a:solidFill>
              <a:srgbClr val="FF0000"/>
            </a:solidFill>
          </a:ln>
        </p:spPr>
        <p:txBody>
          <a:bodyPr>
            <a:noAutofit/>
          </a:bodyPr>
          <a:lstStyle/>
          <a:p>
            <a:pPr marL="90488" algn="just" fontAlgn="base"/>
            <a:r>
              <a:rPr lang="it-IT" sz="2400" b="1" dirty="0" smtClean="0">
                <a:solidFill>
                  <a:srgbClr val="FF0000"/>
                </a:solidFill>
              </a:rPr>
              <a:t>Se uno dei membri della coppia </a:t>
            </a:r>
            <a:r>
              <a:rPr lang="it-IT" sz="2400" dirty="0" smtClean="0">
                <a:solidFill>
                  <a:schemeClr val="bg1"/>
                </a:solidFill>
              </a:rPr>
              <a:t>ha un legame biologico col bambino, quest’ultimo viene riconosciuto genitore dalla legge italiana.</a:t>
            </a:r>
          </a:p>
          <a:p>
            <a:pPr marL="90488" algn="just" fontAlgn="base"/>
            <a:r>
              <a:rPr lang="it-IT" sz="2400" b="1" dirty="0" smtClean="0">
                <a:solidFill>
                  <a:srgbClr val="FF0000"/>
                </a:solidFill>
              </a:rPr>
              <a:t>Nel caso delle coppie etero</a:t>
            </a:r>
            <a:r>
              <a:rPr lang="it-IT" sz="2400" dirty="0" smtClean="0">
                <a:solidFill>
                  <a:schemeClr val="bg1"/>
                </a:solidFill>
              </a:rPr>
              <a:t>, il bimbo può essere adottato dal partner (</a:t>
            </a:r>
            <a:r>
              <a:rPr lang="it-IT" sz="2400" b="1" dirty="0" smtClean="0">
                <a:solidFill>
                  <a:schemeClr val="bg1"/>
                </a:solidFill>
              </a:rPr>
              <a:t>è la cosiddetta </a:t>
            </a:r>
            <a:r>
              <a:rPr lang="it-IT" sz="2400" b="1" dirty="0" err="1" smtClean="0">
                <a:solidFill>
                  <a:schemeClr val="bg1"/>
                </a:solidFill>
              </a:rPr>
              <a:t>stepchild</a:t>
            </a:r>
            <a:r>
              <a:rPr lang="it-IT" sz="2400" b="1" dirty="0" smtClean="0">
                <a:solidFill>
                  <a:schemeClr val="bg1"/>
                </a:solidFill>
              </a:rPr>
              <a:t> </a:t>
            </a:r>
            <a:r>
              <a:rPr lang="it-IT" sz="2400" b="1" dirty="0" err="1" smtClean="0">
                <a:solidFill>
                  <a:schemeClr val="bg1"/>
                </a:solidFill>
              </a:rPr>
              <a:t>adoption</a:t>
            </a:r>
            <a:r>
              <a:rPr lang="it-IT" sz="2400" b="1" dirty="0" smtClean="0">
                <a:solidFill>
                  <a:schemeClr val="bg1"/>
                </a:solidFill>
              </a:rPr>
              <a:t>, legale in Italia dagli anni Ottanta</a:t>
            </a:r>
            <a:r>
              <a:rPr lang="it-IT" sz="2400" dirty="0" smtClean="0">
                <a:solidFill>
                  <a:schemeClr val="bg1"/>
                </a:solidFill>
              </a:rPr>
              <a:t>).</a:t>
            </a:r>
            <a:endParaRPr lang="it-IT" sz="2400" dirty="0">
              <a:solidFill>
                <a:schemeClr val="bg1"/>
              </a:solidFill>
            </a:endParaRPr>
          </a:p>
        </p:txBody>
      </p:sp>
      <p:sp>
        <p:nvSpPr>
          <p:cNvPr id="6" name="Segnaposto data 5"/>
          <p:cNvSpPr>
            <a:spLocks noGrp="1"/>
          </p:cNvSpPr>
          <p:nvPr>
            <p:ph type="dt" sz="half" idx="10"/>
          </p:nvPr>
        </p:nvSpPr>
        <p:spPr/>
        <p:txBody>
          <a:bodyPr/>
          <a:lstStyle/>
          <a:p>
            <a:fld id="{1D56B473-2150-4813-A239-AE876A07B24E}" type="datetime1">
              <a:rPr lang="it-IT" smtClean="0"/>
              <a:pPr/>
              <a:t>30/04/2020</a:t>
            </a:fld>
            <a:endParaRPr lang="it-IT"/>
          </a:p>
        </p:txBody>
      </p:sp>
      <p:sp>
        <p:nvSpPr>
          <p:cNvPr id="7" name="Segnaposto numero diapositiva 6"/>
          <p:cNvSpPr>
            <a:spLocks noGrp="1"/>
          </p:cNvSpPr>
          <p:nvPr>
            <p:ph type="sldNum" sz="quarter" idx="12"/>
          </p:nvPr>
        </p:nvSpPr>
        <p:spPr/>
        <p:txBody>
          <a:bodyPr/>
          <a:lstStyle/>
          <a:p>
            <a:fld id="{EC9263FF-37B1-4CC4-B446-85AE08A7B485}" type="slidenum">
              <a:rPr lang="it-IT" smtClean="0"/>
              <a:pPr/>
              <a:t>7</a:t>
            </a:fld>
            <a:endParaRPr lang="it-IT"/>
          </a:p>
        </p:txBody>
      </p:sp>
      <p:sp>
        <p:nvSpPr>
          <p:cNvPr id="8" name="CasellaDiTesto 7"/>
          <p:cNvSpPr txBox="1"/>
          <p:nvPr/>
        </p:nvSpPr>
        <p:spPr>
          <a:xfrm>
            <a:off x="251520" y="1052736"/>
            <a:ext cx="8640960" cy="523220"/>
          </a:xfrm>
          <a:prstGeom prst="rect">
            <a:avLst/>
          </a:prstGeom>
          <a:noFill/>
        </p:spPr>
        <p:txBody>
          <a:bodyPr wrap="square" rtlCol="0">
            <a:spAutoFit/>
          </a:bodyPr>
          <a:lstStyle/>
          <a:p>
            <a:pPr algn="ctr"/>
            <a:r>
              <a:rPr lang="it-IT" sz="2800" b="1" dirty="0" smtClean="0"/>
              <a:t>Quando la legge riconosce il genitore</a:t>
            </a:r>
            <a:endParaRPr lang="it-IT" b="1" dirty="0"/>
          </a:p>
        </p:txBody>
      </p:sp>
      <p:pic>
        <p:nvPicPr>
          <p:cNvPr id="6146" name="Picture 2" descr="C:\Users\Master\Desktop\Foto Surrogata\7.jpg"/>
          <p:cNvPicPr>
            <a:picLocks noChangeAspect="1" noChangeArrowheads="1"/>
          </p:cNvPicPr>
          <p:nvPr/>
        </p:nvPicPr>
        <p:blipFill>
          <a:blip r:embed="rId2" cstate="print"/>
          <a:srcRect l="4857" r="9412"/>
          <a:stretch>
            <a:fillRect/>
          </a:stretch>
        </p:blipFill>
        <p:spPr bwMode="auto">
          <a:xfrm>
            <a:off x="179512" y="3140968"/>
            <a:ext cx="3869235" cy="1512168"/>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nodeType="clickEffect">
                                  <p:stCondLst>
                                    <p:cond delay="0"/>
                                  </p:stCondLst>
                                  <p:childTnLst>
                                    <p:set>
                                      <p:cBhvr>
                                        <p:cTn id="13" dur="1" fill="hold">
                                          <p:stCondLst>
                                            <p:cond delay="0"/>
                                          </p:stCondLst>
                                        </p:cTn>
                                        <p:tgtEl>
                                          <p:spTgt spid="6146"/>
                                        </p:tgtEl>
                                        <p:attrNameLst>
                                          <p:attrName>style.visibility</p:attrName>
                                        </p:attrNameLst>
                                      </p:cBhvr>
                                      <p:to>
                                        <p:strVal val="visible"/>
                                      </p:to>
                                    </p:set>
                                    <p:anim calcmode="lin" valueType="num">
                                      <p:cBhvr>
                                        <p:cTn id="14" dur="500" fill="hold"/>
                                        <p:tgtEl>
                                          <p:spTgt spid="6146"/>
                                        </p:tgtEl>
                                        <p:attrNameLst>
                                          <p:attrName>ppt_w</p:attrName>
                                        </p:attrNameLst>
                                      </p:cBhvr>
                                      <p:tavLst>
                                        <p:tav tm="0">
                                          <p:val>
                                            <p:fltVal val="0"/>
                                          </p:val>
                                        </p:tav>
                                        <p:tav tm="100000">
                                          <p:val>
                                            <p:strVal val="#ppt_w"/>
                                          </p:val>
                                        </p:tav>
                                      </p:tavLst>
                                    </p:anim>
                                    <p:anim calcmode="lin" valueType="num">
                                      <p:cBhvr>
                                        <p:cTn id="15" dur="500" fill="hold"/>
                                        <p:tgtEl>
                                          <p:spTgt spid="6146"/>
                                        </p:tgtEl>
                                        <p:attrNameLst>
                                          <p:attrName>ppt_h</p:attrName>
                                        </p:attrNameLst>
                                      </p:cBhvr>
                                      <p:tavLst>
                                        <p:tav tm="0">
                                          <p:val>
                                            <p:fltVal val="0"/>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bg/>
                                          </p:spTgt>
                                        </p:tgtEl>
                                        <p:attrNameLst>
                                          <p:attrName>style.visibility</p:attrName>
                                        </p:attrNameLst>
                                      </p:cBhvr>
                                      <p:to>
                                        <p:strVal val="visible"/>
                                      </p:to>
                                    </p:set>
                                    <p:animEffect transition="in" filter="fade">
                                      <p:cBhvr>
                                        <p:cTn id="20" dur="1000"/>
                                        <p:tgtEl>
                                          <p:spTgt spid="3">
                                            <p:bg/>
                                          </p:spTgt>
                                        </p:tgtEl>
                                      </p:cBhvr>
                                    </p:animEffect>
                                    <p:anim calcmode="lin" valueType="num">
                                      <p:cBhvr>
                                        <p:cTn id="21" dur="1000" fill="hold"/>
                                        <p:tgtEl>
                                          <p:spTgt spid="3">
                                            <p:bg/>
                                          </p:spTgt>
                                        </p:tgtEl>
                                        <p:attrNameLst>
                                          <p:attrName>ppt_x</p:attrName>
                                        </p:attrNameLst>
                                      </p:cBhvr>
                                      <p:tavLst>
                                        <p:tav tm="0">
                                          <p:val>
                                            <p:strVal val="#ppt_x"/>
                                          </p:val>
                                        </p:tav>
                                        <p:tav tm="100000">
                                          <p:val>
                                            <p:strVal val="#ppt_x"/>
                                          </p:val>
                                        </p:tav>
                                      </p:tavLst>
                                    </p:anim>
                                    <p:anim calcmode="lin" valueType="num">
                                      <p:cBhvr>
                                        <p:cTn id="22"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Effect transition="in" filter="fade">
                                      <p:cBhvr>
                                        <p:cTn id="27" dur="1000"/>
                                        <p:tgtEl>
                                          <p:spTgt spid="3">
                                            <p:txEl>
                                              <p:pRg st="0" end="0"/>
                                            </p:txEl>
                                          </p:spTgt>
                                        </p:tgtEl>
                                      </p:cBhvr>
                                    </p:animEffect>
                                    <p:anim calcmode="lin" valueType="num">
                                      <p:cBhvr>
                                        <p:cTn id="2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1" end="1"/>
                                            </p:txEl>
                                          </p:spTgt>
                                        </p:tgtEl>
                                        <p:attrNameLst>
                                          <p:attrName>style.visibility</p:attrName>
                                        </p:attrNameLst>
                                      </p:cBhvr>
                                      <p:to>
                                        <p:strVal val="visible"/>
                                      </p:to>
                                    </p:set>
                                    <p:animEffect transition="in" filter="fade">
                                      <p:cBhvr>
                                        <p:cTn id="34" dur="1000"/>
                                        <p:tgtEl>
                                          <p:spTgt spid="3">
                                            <p:txEl>
                                              <p:pRg st="1" end="1"/>
                                            </p:txEl>
                                          </p:spTgt>
                                        </p:tgtEl>
                                      </p:cBhvr>
                                    </p:animEffect>
                                    <p:anim calcmode="lin" valueType="num">
                                      <p:cBhvr>
                                        <p:cTn id="3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0"/>
            <a:ext cx="8640960" cy="720080"/>
          </a:xfrm>
          <a:solidFill>
            <a:schemeClr val="tx2">
              <a:lumMod val="90000"/>
            </a:schemeClr>
          </a:solidFill>
          <a:ln w="25400">
            <a:solidFill>
              <a:srgbClr val="FF0000"/>
            </a:solidFill>
          </a:ln>
        </p:spPr>
        <p:txBody>
          <a:bodyPr>
            <a:normAutofit fontScale="90000"/>
          </a:bodyPr>
          <a:lstStyle/>
          <a:p>
            <a:pPr algn="ctr"/>
            <a:r>
              <a:rPr lang="it-IT" dirty="0" smtClean="0">
                <a:solidFill>
                  <a:schemeClr val="accent1">
                    <a:lumMod val="75000"/>
                  </a:schemeClr>
                </a:solidFill>
              </a:rPr>
              <a:t>Maternità surrogata</a:t>
            </a:r>
            <a:endParaRPr lang="it-IT" dirty="0">
              <a:solidFill>
                <a:schemeClr val="accent1">
                  <a:lumMod val="75000"/>
                </a:schemeClr>
              </a:solidFill>
            </a:endParaRPr>
          </a:p>
        </p:txBody>
      </p:sp>
      <p:sp>
        <p:nvSpPr>
          <p:cNvPr id="3" name="Sottotitolo 2"/>
          <p:cNvSpPr>
            <a:spLocks noGrp="1"/>
          </p:cNvSpPr>
          <p:nvPr>
            <p:ph type="subTitle" idx="1"/>
          </p:nvPr>
        </p:nvSpPr>
        <p:spPr>
          <a:xfrm>
            <a:off x="251520" y="1988840"/>
            <a:ext cx="4752528" cy="4464496"/>
          </a:xfrm>
          <a:solidFill>
            <a:srgbClr val="FFFF00"/>
          </a:solidFill>
          <a:ln>
            <a:solidFill>
              <a:srgbClr val="FF0000"/>
            </a:solidFill>
          </a:ln>
        </p:spPr>
        <p:txBody>
          <a:bodyPr>
            <a:noAutofit/>
          </a:bodyPr>
          <a:lstStyle/>
          <a:p>
            <a:pPr marL="90488" algn="just" fontAlgn="base"/>
            <a:r>
              <a:rPr lang="it-IT" sz="1800" b="1" dirty="0" smtClean="0">
                <a:solidFill>
                  <a:srgbClr val="FF0000"/>
                </a:solidFill>
              </a:rPr>
              <a:t>Più complesso è il caso </a:t>
            </a:r>
            <a:r>
              <a:rPr lang="it-IT" sz="1800" dirty="0" smtClean="0">
                <a:solidFill>
                  <a:schemeClr val="bg1"/>
                </a:solidFill>
              </a:rPr>
              <a:t>in cui nessuno dei due genitori abbia un legame biologico. </a:t>
            </a:r>
          </a:p>
          <a:p>
            <a:pPr marL="90488" algn="just" fontAlgn="base"/>
            <a:r>
              <a:rPr lang="it-IT" sz="1800" b="1" dirty="0" smtClean="0">
                <a:solidFill>
                  <a:srgbClr val="FF0000"/>
                </a:solidFill>
              </a:rPr>
              <a:t>In questi casi </a:t>
            </a:r>
            <a:r>
              <a:rPr lang="it-IT" sz="1800" dirty="0" smtClean="0">
                <a:solidFill>
                  <a:schemeClr val="bg1"/>
                </a:solidFill>
              </a:rPr>
              <a:t>la magistratura ha aperto indagini al rientro in Italia (contestando il reato di alterazione di stato) e dei Comuni si sono rifiutati di trascrivere alcuni atti di nascita. </a:t>
            </a:r>
          </a:p>
          <a:p>
            <a:pPr marL="90488" algn="just" fontAlgn="base"/>
            <a:r>
              <a:rPr lang="it-IT" sz="1800" b="1" dirty="0" smtClean="0">
                <a:solidFill>
                  <a:srgbClr val="FF0000"/>
                </a:solidFill>
              </a:rPr>
              <a:t>Ma nel 2015 </a:t>
            </a:r>
            <a:r>
              <a:rPr lang="it-IT" sz="1800" b="1" dirty="0" smtClean="0">
                <a:solidFill>
                  <a:schemeClr val="bg1"/>
                </a:solidFill>
              </a:rPr>
              <a:t>una sentenza della Corte Europea dei Diritti dell’Uomo</a:t>
            </a:r>
            <a:r>
              <a:rPr lang="it-IT" sz="1800" dirty="0" smtClean="0">
                <a:solidFill>
                  <a:schemeClr val="bg1"/>
                </a:solidFill>
              </a:rPr>
              <a:t> ha dato ragione a una coppia che si era vista togliere il figlio ottenuto in Russia con la surrogata.</a:t>
            </a:r>
          </a:p>
          <a:p>
            <a:pPr marL="90488" algn="just" fontAlgn="base"/>
            <a:r>
              <a:rPr lang="it-IT" sz="1800" b="1" dirty="0" smtClean="0">
                <a:solidFill>
                  <a:srgbClr val="FF0000"/>
                </a:solidFill>
              </a:rPr>
              <a:t>Secondo i giudici, </a:t>
            </a:r>
            <a:r>
              <a:rPr lang="it-IT" sz="1800" dirty="0" smtClean="0">
                <a:solidFill>
                  <a:schemeClr val="bg1"/>
                </a:solidFill>
              </a:rPr>
              <a:t>il bambino nato con la surrogata all’estero deve essere riconosciuto figlio legittimo dei genitori committenti, anche in mancanza di legami genetici.</a:t>
            </a:r>
            <a:endParaRPr lang="it-IT" sz="1800" dirty="0">
              <a:solidFill>
                <a:schemeClr val="bg1"/>
              </a:solidFill>
            </a:endParaRPr>
          </a:p>
        </p:txBody>
      </p:sp>
      <p:sp>
        <p:nvSpPr>
          <p:cNvPr id="6" name="Segnaposto data 5"/>
          <p:cNvSpPr>
            <a:spLocks noGrp="1"/>
          </p:cNvSpPr>
          <p:nvPr>
            <p:ph type="dt" sz="half" idx="10"/>
          </p:nvPr>
        </p:nvSpPr>
        <p:spPr/>
        <p:txBody>
          <a:bodyPr/>
          <a:lstStyle/>
          <a:p>
            <a:fld id="{1D56B473-2150-4813-A239-AE876A07B24E}" type="datetime1">
              <a:rPr lang="it-IT" smtClean="0"/>
              <a:pPr/>
              <a:t>30/04/2020</a:t>
            </a:fld>
            <a:endParaRPr lang="it-IT"/>
          </a:p>
        </p:txBody>
      </p:sp>
      <p:sp>
        <p:nvSpPr>
          <p:cNvPr id="7" name="Segnaposto numero diapositiva 6"/>
          <p:cNvSpPr>
            <a:spLocks noGrp="1"/>
          </p:cNvSpPr>
          <p:nvPr>
            <p:ph type="sldNum" sz="quarter" idx="12"/>
          </p:nvPr>
        </p:nvSpPr>
        <p:spPr/>
        <p:txBody>
          <a:bodyPr/>
          <a:lstStyle/>
          <a:p>
            <a:fld id="{EC9263FF-37B1-4CC4-B446-85AE08A7B485}" type="slidenum">
              <a:rPr lang="it-IT" smtClean="0"/>
              <a:pPr/>
              <a:t>8</a:t>
            </a:fld>
            <a:endParaRPr lang="it-IT"/>
          </a:p>
        </p:txBody>
      </p:sp>
      <p:sp>
        <p:nvSpPr>
          <p:cNvPr id="8" name="CasellaDiTesto 7"/>
          <p:cNvSpPr txBox="1"/>
          <p:nvPr/>
        </p:nvSpPr>
        <p:spPr>
          <a:xfrm>
            <a:off x="251520" y="1052736"/>
            <a:ext cx="8640960" cy="523220"/>
          </a:xfrm>
          <a:prstGeom prst="rect">
            <a:avLst/>
          </a:prstGeom>
          <a:noFill/>
        </p:spPr>
        <p:txBody>
          <a:bodyPr wrap="square" rtlCol="0">
            <a:spAutoFit/>
          </a:bodyPr>
          <a:lstStyle/>
          <a:p>
            <a:pPr algn="ctr"/>
            <a:r>
              <a:rPr lang="it-IT" sz="2800" b="1" dirty="0" smtClean="0"/>
              <a:t>Quando la legge non lo riconosce</a:t>
            </a:r>
            <a:endParaRPr lang="it-IT" b="1" dirty="0"/>
          </a:p>
        </p:txBody>
      </p:sp>
      <p:pic>
        <p:nvPicPr>
          <p:cNvPr id="7170" name="Picture 2" descr="C:\Users\Master\Desktop\Foto Surrogata\12.jpg"/>
          <p:cNvPicPr>
            <a:picLocks noChangeAspect="1" noChangeArrowheads="1"/>
          </p:cNvPicPr>
          <p:nvPr/>
        </p:nvPicPr>
        <p:blipFill>
          <a:blip r:embed="rId2" cstate="print"/>
          <a:srcRect l="3733" r="10400"/>
          <a:stretch>
            <a:fillRect/>
          </a:stretch>
        </p:blipFill>
        <p:spPr bwMode="auto">
          <a:xfrm>
            <a:off x="5148064" y="2996952"/>
            <a:ext cx="3754017" cy="2448272"/>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nodeType="clickEffect">
                                  <p:stCondLst>
                                    <p:cond delay="0"/>
                                  </p:stCondLst>
                                  <p:childTnLst>
                                    <p:set>
                                      <p:cBhvr>
                                        <p:cTn id="13" dur="1" fill="hold">
                                          <p:stCondLst>
                                            <p:cond delay="0"/>
                                          </p:stCondLst>
                                        </p:cTn>
                                        <p:tgtEl>
                                          <p:spTgt spid="7170"/>
                                        </p:tgtEl>
                                        <p:attrNameLst>
                                          <p:attrName>style.visibility</p:attrName>
                                        </p:attrNameLst>
                                      </p:cBhvr>
                                      <p:to>
                                        <p:strVal val="visible"/>
                                      </p:to>
                                    </p:set>
                                    <p:anim calcmode="lin" valueType="num">
                                      <p:cBhvr>
                                        <p:cTn id="14" dur="500" fill="hold"/>
                                        <p:tgtEl>
                                          <p:spTgt spid="7170"/>
                                        </p:tgtEl>
                                        <p:attrNameLst>
                                          <p:attrName>ppt_w</p:attrName>
                                        </p:attrNameLst>
                                      </p:cBhvr>
                                      <p:tavLst>
                                        <p:tav tm="0">
                                          <p:val>
                                            <p:fltVal val="0"/>
                                          </p:val>
                                        </p:tav>
                                        <p:tav tm="100000">
                                          <p:val>
                                            <p:strVal val="#ppt_w"/>
                                          </p:val>
                                        </p:tav>
                                      </p:tavLst>
                                    </p:anim>
                                    <p:anim calcmode="lin" valueType="num">
                                      <p:cBhvr>
                                        <p:cTn id="15" dur="500" fill="hold"/>
                                        <p:tgtEl>
                                          <p:spTgt spid="7170"/>
                                        </p:tgtEl>
                                        <p:attrNameLst>
                                          <p:attrName>ppt_h</p:attrName>
                                        </p:attrNameLst>
                                      </p:cBhvr>
                                      <p:tavLst>
                                        <p:tav tm="0">
                                          <p:val>
                                            <p:fltVal val="0"/>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bg/>
                                          </p:spTgt>
                                        </p:tgtEl>
                                        <p:attrNameLst>
                                          <p:attrName>style.visibility</p:attrName>
                                        </p:attrNameLst>
                                      </p:cBhvr>
                                      <p:to>
                                        <p:strVal val="visible"/>
                                      </p:to>
                                    </p:set>
                                    <p:animEffect transition="in" filter="fade">
                                      <p:cBhvr>
                                        <p:cTn id="20" dur="1000"/>
                                        <p:tgtEl>
                                          <p:spTgt spid="3">
                                            <p:bg/>
                                          </p:spTgt>
                                        </p:tgtEl>
                                      </p:cBhvr>
                                    </p:animEffect>
                                    <p:anim calcmode="lin" valueType="num">
                                      <p:cBhvr>
                                        <p:cTn id="21" dur="1000" fill="hold"/>
                                        <p:tgtEl>
                                          <p:spTgt spid="3">
                                            <p:bg/>
                                          </p:spTgt>
                                        </p:tgtEl>
                                        <p:attrNameLst>
                                          <p:attrName>ppt_x</p:attrName>
                                        </p:attrNameLst>
                                      </p:cBhvr>
                                      <p:tavLst>
                                        <p:tav tm="0">
                                          <p:val>
                                            <p:strVal val="#ppt_x"/>
                                          </p:val>
                                        </p:tav>
                                        <p:tav tm="100000">
                                          <p:val>
                                            <p:strVal val="#ppt_x"/>
                                          </p:val>
                                        </p:tav>
                                      </p:tavLst>
                                    </p:anim>
                                    <p:anim calcmode="lin" valueType="num">
                                      <p:cBhvr>
                                        <p:cTn id="22"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Effect transition="in" filter="fade">
                                      <p:cBhvr>
                                        <p:cTn id="27" dur="1000"/>
                                        <p:tgtEl>
                                          <p:spTgt spid="3">
                                            <p:txEl>
                                              <p:pRg st="0" end="0"/>
                                            </p:txEl>
                                          </p:spTgt>
                                        </p:tgtEl>
                                      </p:cBhvr>
                                    </p:animEffect>
                                    <p:anim calcmode="lin" valueType="num">
                                      <p:cBhvr>
                                        <p:cTn id="2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1" end="1"/>
                                            </p:txEl>
                                          </p:spTgt>
                                        </p:tgtEl>
                                        <p:attrNameLst>
                                          <p:attrName>style.visibility</p:attrName>
                                        </p:attrNameLst>
                                      </p:cBhvr>
                                      <p:to>
                                        <p:strVal val="visible"/>
                                      </p:to>
                                    </p:set>
                                    <p:animEffect transition="in" filter="fade">
                                      <p:cBhvr>
                                        <p:cTn id="34" dur="1000"/>
                                        <p:tgtEl>
                                          <p:spTgt spid="3">
                                            <p:txEl>
                                              <p:pRg st="1" end="1"/>
                                            </p:txEl>
                                          </p:spTgt>
                                        </p:tgtEl>
                                      </p:cBhvr>
                                    </p:animEffect>
                                    <p:anim calcmode="lin" valueType="num">
                                      <p:cBhvr>
                                        <p:cTn id="3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2" end="2"/>
                                            </p:txEl>
                                          </p:spTgt>
                                        </p:tgtEl>
                                        <p:attrNameLst>
                                          <p:attrName>style.visibility</p:attrName>
                                        </p:attrNameLst>
                                      </p:cBhvr>
                                      <p:to>
                                        <p:strVal val="visible"/>
                                      </p:to>
                                    </p:set>
                                    <p:animEffect transition="in" filter="fade">
                                      <p:cBhvr>
                                        <p:cTn id="41" dur="1000"/>
                                        <p:tgtEl>
                                          <p:spTgt spid="3">
                                            <p:txEl>
                                              <p:pRg st="2" end="2"/>
                                            </p:txEl>
                                          </p:spTgt>
                                        </p:tgtEl>
                                      </p:cBhvr>
                                    </p:animEffect>
                                    <p:anim calcmode="lin" valueType="num">
                                      <p:cBhvr>
                                        <p:cTn id="4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3">
                                            <p:txEl>
                                              <p:pRg st="3" end="3"/>
                                            </p:txEl>
                                          </p:spTgt>
                                        </p:tgtEl>
                                        <p:attrNameLst>
                                          <p:attrName>style.visibility</p:attrName>
                                        </p:attrNameLst>
                                      </p:cBhvr>
                                      <p:to>
                                        <p:strVal val="visible"/>
                                      </p:to>
                                    </p:set>
                                    <p:animEffect transition="in" filter="fade">
                                      <p:cBhvr>
                                        <p:cTn id="48" dur="1000"/>
                                        <p:tgtEl>
                                          <p:spTgt spid="3">
                                            <p:txEl>
                                              <p:pRg st="3" end="3"/>
                                            </p:txEl>
                                          </p:spTgt>
                                        </p:tgtEl>
                                      </p:cBhvr>
                                    </p:animEffect>
                                    <p:anim calcmode="lin" valueType="num">
                                      <p:cBhvr>
                                        <p:cTn id="4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0"/>
            <a:ext cx="8640960" cy="720080"/>
          </a:xfrm>
          <a:solidFill>
            <a:schemeClr val="tx2">
              <a:lumMod val="90000"/>
            </a:schemeClr>
          </a:solidFill>
          <a:ln w="25400">
            <a:solidFill>
              <a:srgbClr val="FF0000"/>
            </a:solidFill>
          </a:ln>
        </p:spPr>
        <p:txBody>
          <a:bodyPr>
            <a:normAutofit fontScale="90000"/>
          </a:bodyPr>
          <a:lstStyle/>
          <a:p>
            <a:pPr algn="ctr"/>
            <a:r>
              <a:rPr lang="it-IT" dirty="0" smtClean="0">
                <a:solidFill>
                  <a:schemeClr val="accent1">
                    <a:lumMod val="75000"/>
                  </a:schemeClr>
                </a:solidFill>
              </a:rPr>
              <a:t>Maternità surrogata</a:t>
            </a:r>
            <a:endParaRPr lang="it-IT" dirty="0">
              <a:solidFill>
                <a:schemeClr val="accent1">
                  <a:lumMod val="75000"/>
                </a:schemeClr>
              </a:solidFill>
            </a:endParaRPr>
          </a:p>
        </p:txBody>
      </p:sp>
      <p:sp>
        <p:nvSpPr>
          <p:cNvPr id="3" name="Sottotitolo 2"/>
          <p:cNvSpPr>
            <a:spLocks noGrp="1"/>
          </p:cNvSpPr>
          <p:nvPr>
            <p:ph type="subTitle" idx="1"/>
          </p:nvPr>
        </p:nvSpPr>
        <p:spPr>
          <a:xfrm>
            <a:off x="251520" y="4869160"/>
            <a:ext cx="5760640" cy="504056"/>
          </a:xfrm>
          <a:solidFill>
            <a:srgbClr val="FFFF00"/>
          </a:solidFill>
          <a:ln>
            <a:solidFill>
              <a:srgbClr val="FF0000"/>
            </a:solidFill>
          </a:ln>
        </p:spPr>
        <p:txBody>
          <a:bodyPr>
            <a:noAutofit/>
          </a:bodyPr>
          <a:lstStyle/>
          <a:p>
            <a:pPr marL="90488" algn="just" fontAlgn="base"/>
            <a:r>
              <a:rPr lang="it-IT" sz="2400" b="1" dirty="0" smtClean="0">
                <a:solidFill>
                  <a:srgbClr val="FF0000"/>
                </a:solidFill>
              </a:rPr>
              <a:t>La madre surrogante</a:t>
            </a:r>
            <a:endParaRPr lang="it-IT" sz="2400" dirty="0">
              <a:solidFill>
                <a:schemeClr val="bg1"/>
              </a:solidFill>
            </a:endParaRPr>
          </a:p>
        </p:txBody>
      </p:sp>
      <p:sp>
        <p:nvSpPr>
          <p:cNvPr id="6" name="Segnaposto data 5"/>
          <p:cNvSpPr>
            <a:spLocks noGrp="1"/>
          </p:cNvSpPr>
          <p:nvPr>
            <p:ph type="dt" sz="half" idx="10"/>
          </p:nvPr>
        </p:nvSpPr>
        <p:spPr/>
        <p:txBody>
          <a:bodyPr/>
          <a:lstStyle/>
          <a:p>
            <a:fld id="{1D56B473-2150-4813-A239-AE876A07B24E}" type="datetime1">
              <a:rPr lang="it-IT" smtClean="0"/>
              <a:pPr/>
              <a:t>30/04/2020</a:t>
            </a:fld>
            <a:endParaRPr lang="it-IT"/>
          </a:p>
        </p:txBody>
      </p:sp>
      <p:sp>
        <p:nvSpPr>
          <p:cNvPr id="7" name="Segnaposto numero diapositiva 6"/>
          <p:cNvSpPr>
            <a:spLocks noGrp="1"/>
          </p:cNvSpPr>
          <p:nvPr>
            <p:ph type="sldNum" sz="quarter" idx="12"/>
          </p:nvPr>
        </p:nvSpPr>
        <p:spPr/>
        <p:txBody>
          <a:bodyPr/>
          <a:lstStyle/>
          <a:p>
            <a:fld id="{EC9263FF-37B1-4CC4-B446-85AE08A7B485}" type="slidenum">
              <a:rPr lang="it-IT" smtClean="0"/>
              <a:pPr/>
              <a:t>9</a:t>
            </a:fld>
            <a:endParaRPr lang="it-IT"/>
          </a:p>
        </p:txBody>
      </p:sp>
      <p:sp>
        <p:nvSpPr>
          <p:cNvPr id="8" name="CasellaDiTesto 7"/>
          <p:cNvSpPr txBox="1"/>
          <p:nvPr/>
        </p:nvSpPr>
        <p:spPr>
          <a:xfrm>
            <a:off x="251520" y="1052736"/>
            <a:ext cx="8640960" cy="523220"/>
          </a:xfrm>
          <a:prstGeom prst="rect">
            <a:avLst/>
          </a:prstGeom>
          <a:noFill/>
        </p:spPr>
        <p:txBody>
          <a:bodyPr wrap="square" rtlCol="0">
            <a:spAutoFit/>
          </a:bodyPr>
          <a:lstStyle/>
          <a:p>
            <a:pPr algn="ctr"/>
            <a:r>
              <a:rPr lang="it-IT" sz="2800" b="1" dirty="0" smtClean="0"/>
              <a:t>Le persone coinvolte</a:t>
            </a:r>
            <a:endParaRPr lang="it-IT" b="1" dirty="0"/>
          </a:p>
        </p:txBody>
      </p:sp>
      <p:sp>
        <p:nvSpPr>
          <p:cNvPr id="9" name="Sottotitolo 2"/>
          <p:cNvSpPr txBox="1">
            <a:spLocks/>
          </p:cNvSpPr>
          <p:nvPr/>
        </p:nvSpPr>
        <p:spPr>
          <a:xfrm>
            <a:off x="251520" y="1700808"/>
            <a:ext cx="5760640" cy="504056"/>
          </a:xfrm>
          <a:prstGeom prst="rect">
            <a:avLst/>
          </a:prstGeom>
          <a:solidFill>
            <a:srgbClr val="FFFF00"/>
          </a:solidFill>
          <a:ln>
            <a:solidFill>
              <a:srgbClr val="FF0000"/>
            </a:solidFill>
          </a:ln>
        </p:spPr>
        <p:txBody>
          <a:bodyPr vert="horz" lIns="0" rIns="18288">
            <a:noAutofit/>
          </a:bodyPr>
          <a:lstStyle/>
          <a:p>
            <a:pPr marL="90488" marR="45720" lvl="0" algn="just" fontAlgn="base">
              <a:spcBef>
                <a:spcPct val="20000"/>
              </a:spcBef>
              <a:buClr>
                <a:schemeClr val="accent3"/>
              </a:buClr>
              <a:buSzPct val="95000"/>
            </a:pPr>
            <a:r>
              <a:rPr lang="it-IT" sz="2400" b="1" dirty="0" smtClean="0">
                <a:solidFill>
                  <a:srgbClr val="FF0000"/>
                </a:solidFill>
              </a:rPr>
              <a:t>I committenti o "genitori intenzionali"</a:t>
            </a:r>
            <a:endParaRPr kumimoji="0" lang="it-IT" sz="2400" b="1" i="0" u="none" strike="noStrike" kern="1200" cap="none" spc="0" normalizeH="0" baseline="0" noProof="0" dirty="0">
              <a:ln>
                <a:noFill/>
              </a:ln>
              <a:solidFill>
                <a:srgbClr val="FF0000"/>
              </a:solidFill>
              <a:effectLst/>
              <a:uLnTx/>
              <a:uFillTx/>
              <a:latin typeface="+mn-lt"/>
              <a:ea typeface="+mn-ea"/>
              <a:cs typeface="+mn-cs"/>
            </a:endParaRPr>
          </a:p>
        </p:txBody>
      </p:sp>
      <p:sp>
        <p:nvSpPr>
          <p:cNvPr id="10" name="Sottotitolo 2"/>
          <p:cNvSpPr txBox="1">
            <a:spLocks/>
          </p:cNvSpPr>
          <p:nvPr/>
        </p:nvSpPr>
        <p:spPr>
          <a:xfrm>
            <a:off x="251520" y="3284984"/>
            <a:ext cx="5760640" cy="504056"/>
          </a:xfrm>
          <a:prstGeom prst="rect">
            <a:avLst/>
          </a:prstGeom>
          <a:solidFill>
            <a:srgbClr val="FFFF00"/>
          </a:solidFill>
          <a:ln>
            <a:solidFill>
              <a:srgbClr val="FF0000"/>
            </a:solidFill>
          </a:ln>
        </p:spPr>
        <p:txBody>
          <a:bodyPr vert="horz" lIns="0" rIns="18288">
            <a:noAutofit/>
          </a:bodyPr>
          <a:lstStyle/>
          <a:p>
            <a:pPr marL="90488" marR="45720" lvl="0" algn="just" fontAlgn="base">
              <a:spcBef>
                <a:spcPct val="20000"/>
              </a:spcBef>
              <a:buClr>
                <a:schemeClr val="accent3"/>
              </a:buClr>
              <a:buSzPct val="95000"/>
            </a:pPr>
            <a:r>
              <a:rPr lang="it-IT" sz="2400" b="1" dirty="0" smtClean="0">
                <a:solidFill>
                  <a:srgbClr val="FF0000"/>
                </a:solidFill>
              </a:rPr>
              <a:t>La eventuale venditrice dell'ovulo</a:t>
            </a:r>
            <a:endParaRPr kumimoji="0" lang="it-IT" sz="2400" b="1" i="0" u="none" strike="noStrike" kern="1200" cap="none" spc="0" normalizeH="0" baseline="0" noProof="0" dirty="0">
              <a:ln>
                <a:noFill/>
              </a:ln>
              <a:solidFill>
                <a:srgbClr val="FF0000"/>
              </a:solidFill>
              <a:effectLst/>
              <a:uLnTx/>
              <a:uFillTx/>
              <a:latin typeface="+mn-lt"/>
              <a:ea typeface="+mn-ea"/>
              <a:cs typeface="+mn-cs"/>
            </a:endParaRPr>
          </a:p>
        </p:txBody>
      </p:sp>
      <p:sp>
        <p:nvSpPr>
          <p:cNvPr id="11" name="Sottotitolo 2"/>
          <p:cNvSpPr txBox="1">
            <a:spLocks/>
          </p:cNvSpPr>
          <p:nvPr/>
        </p:nvSpPr>
        <p:spPr>
          <a:xfrm>
            <a:off x="251520" y="4077072"/>
            <a:ext cx="5760640" cy="504056"/>
          </a:xfrm>
          <a:prstGeom prst="rect">
            <a:avLst/>
          </a:prstGeom>
          <a:solidFill>
            <a:srgbClr val="FFFF00"/>
          </a:solidFill>
          <a:ln>
            <a:solidFill>
              <a:srgbClr val="FF0000"/>
            </a:solidFill>
          </a:ln>
        </p:spPr>
        <p:txBody>
          <a:bodyPr vert="horz" lIns="0" rIns="18288">
            <a:noAutofit/>
          </a:bodyPr>
          <a:lstStyle/>
          <a:p>
            <a:pPr marL="90488" marR="45720" lvl="0" algn="just" fontAlgn="base">
              <a:spcBef>
                <a:spcPct val="20000"/>
              </a:spcBef>
              <a:buClr>
                <a:schemeClr val="accent3"/>
              </a:buClr>
              <a:buSzPct val="95000"/>
            </a:pPr>
            <a:r>
              <a:rPr lang="it-IT" sz="2400" b="1" dirty="0" smtClean="0">
                <a:solidFill>
                  <a:srgbClr val="FF0000"/>
                </a:solidFill>
              </a:rPr>
              <a:t>L'eventuale venditore del seme</a:t>
            </a:r>
            <a:endParaRPr kumimoji="0" lang="it-IT" sz="2400" b="1" i="0" u="none" strike="noStrike" kern="1200" cap="none" spc="0" normalizeH="0" baseline="0" noProof="0" dirty="0">
              <a:ln>
                <a:noFill/>
              </a:ln>
              <a:solidFill>
                <a:srgbClr val="FF0000"/>
              </a:solidFill>
              <a:effectLst/>
              <a:uLnTx/>
              <a:uFillTx/>
              <a:latin typeface="+mn-lt"/>
              <a:ea typeface="+mn-ea"/>
              <a:cs typeface="+mn-cs"/>
            </a:endParaRPr>
          </a:p>
        </p:txBody>
      </p:sp>
      <p:sp>
        <p:nvSpPr>
          <p:cNvPr id="13" name="Sottotitolo 2"/>
          <p:cNvSpPr txBox="1">
            <a:spLocks/>
          </p:cNvSpPr>
          <p:nvPr/>
        </p:nvSpPr>
        <p:spPr>
          <a:xfrm>
            <a:off x="251520" y="2492896"/>
            <a:ext cx="5760640" cy="504056"/>
          </a:xfrm>
          <a:prstGeom prst="rect">
            <a:avLst/>
          </a:prstGeom>
          <a:solidFill>
            <a:srgbClr val="FFFF00"/>
          </a:solidFill>
          <a:ln>
            <a:solidFill>
              <a:srgbClr val="FF0000"/>
            </a:solidFill>
          </a:ln>
        </p:spPr>
        <p:txBody>
          <a:bodyPr vert="horz" lIns="0" rIns="18288">
            <a:noAutofit/>
          </a:bodyPr>
          <a:lstStyle/>
          <a:p>
            <a:pPr marL="90488" marR="45720" lvl="0" algn="just" fontAlgn="base">
              <a:spcBef>
                <a:spcPct val="20000"/>
              </a:spcBef>
              <a:buClr>
                <a:schemeClr val="accent3"/>
              </a:buClr>
              <a:buSzPct val="95000"/>
            </a:pPr>
            <a:r>
              <a:rPr lang="it-IT" sz="2400" b="1" dirty="0" smtClean="0">
                <a:solidFill>
                  <a:srgbClr val="FF0000"/>
                </a:solidFill>
              </a:rPr>
              <a:t>Gli intermediari</a:t>
            </a:r>
            <a:endParaRPr kumimoji="0" lang="it-IT" sz="2400" b="1" i="0" u="none" strike="noStrike" kern="1200" cap="none" spc="0" normalizeH="0" baseline="0" noProof="0" dirty="0">
              <a:ln>
                <a:noFill/>
              </a:ln>
              <a:solidFill>
                <a:srgbClr val="FF0000"/>
              </a:solidFill>
              <a:effectLst/>
              <a:uLnTx/>
              <a:uFillTx/>
              <a:latin typeface="+mn-lt"/>
              <a:ea typeface="+mn-ea"/>
              <a:cs typeface="+mn-cs"/>
            </a:endParaRPr>
          </a:p>
        </p:txBody>
      </p:sp>
      <p:sp>
        <p:nvSpPr>
          <p:cNvPr id="14" name="Sottotitolo 2"/>
          <p:cNvSpPr txBox="1">
            <a:spLocks/>
          </p:cNvSpPr>
          <p:nvPr/>
        </p:nvSpPr>
        <p:spPr>
          <a:xfrm>
            <a:off x="251520" y="5661248"/>
            <a:ext cx="5760640" cy="576064"/>
          </a:xfrm>
          <a:prstGeom prst="rect">
            <a:avLst/>
          </a:prstGeom>
          <a:solidFill>
            <a:srgbClr val="FFFF00"/>
          </a:solidFill>
          <a:ln>
            <a:solidFill>
              <a:srgbClr val="FF0000"/>
            </a:solidFill>
          </a:ln>
        </p:spPr>
        <p:txBody>
          <a:bodyPr vert="horz" lIns="0" rIns="18288">
            <a:noAutofit/>
          </a:bodyPr>
          <a:lstStyle/>
          <a:p>
            <a:pPr marL="90488" marR="45720" lvl="0" algn="just" fontAlgn="base">
              <a:spcBef>
                <a:spcPct val="20000"/>
              </a:spcBef>
              <a:buClr>
                <a:schemeClr val="accent3"/>
              </a:buClr>
              <a:buSzPct val="95000"/>
            </a:pPr>
            <a:r>
              <a:rPr lang="it-IT" sz="2400" b="1" dirty="0" smtClean="0">
                <a:solidFill>
                  <a:srgbClr val="FF0000"/>
                </a:solidFill>
              </a:rPr>
              <a:t>Il bambino oggetto del contratto</a:t>
            </a:r>
            <a:endParaRPr kumimoji="0" lang="it-IT" sz="2400" b="1" i="0" u="none" strike="noStrike" kern="1200" cap="none" spc="0" normalizeH="0" baseline="0" noProof="0" dirty="0">
              <a:ln>
                <a:noFill/>
              </a:ln>
              <a:solidFill>
                <a:srgbClr val="FF0000"/>
              </a:solidFill>
              <a:effectLst/>
              <a:uLnTx/>
              <a:uFillTx/>
              <a:latin typeface="+mn-lt"/>
              <a:ea typeface="+mn-ea"/>
              <a:cs typeface="+mn-cs"/>
            </a:endParaRPr>
          </a:p>
        </p:txBody>
      </p:sp>
      <p:pic>
        <p:nvPicPr>
          <p:cNvPr id="8194" name="Picture 2" descr="C:\Users\Master\Desktop\Foto Surrogata\13.jpg"/>
          <p:cNvPicPr>
            <a:picLocks noChangeAspect="1" noChangeArrowheads="1"/>
          </p:cNvPicPr>
          <p:nvPr/>
        </p:nvPicPr>
        <p:blipFill>
          <a:blip r:embed="rId2" cstate="print"/>
          <a:srcRect/>
          <a:stretch>
            <a:fillRect/>
          </a:stretch>
        </p:blipFill>
        <p:spPr bwMode="auto">
          <a:xfrm>
            <a:off x="5220072" y="3284984"/>
            <a:ext cx="3823282" cy="2952328"/>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nodeType="clickEffect">
                                  <p:stCondLst>
                                    <p:cond delay="0"/>
                                  </p:stCondLst>
                                  <p:childTnLst>
                                    <p:set>
                                      <p:cBhvr>
                                        <p:cTn id="13" dur="1" fill="hold">
                                          <p:stCondLst>
                                            <p:cond delay="0"/>
                                          </p:stCondLst>
                                        </p:cTn>
                                        <p:tgtEl>
                                          <p:spTgt spid="8194"/>
                                        </p:tgtEl>
                                        <p:attrNameLst>
                                          <p:attrName>style.visibility</p:attrName>
                                        </p:attrNameLst>
                                      </p:cBhvr>
                                      <p:to>
                                        <p:strVal val="visible"/>
                                      </p:to>
                                    </p:set>
                                    <p:anim calcmode="lin" valueType="num">
                                      <p:cBhvr>
                                        <p:cTn id="14" dur="500" fill="hold"/>
                                        <p:tgtEl>
                                          <p:spTgt spid="8194"/>
                                        </p:tgtEl>
                                        <p:attrNameLst>
                                          <p:attrName>ppt_w</p:attrName>
                                        </p:attrNameLst>
                                      </p:cBhvr>
                                      <p:tavLst>
                                        <p:tav tm="0">
                                          <p:val>
                                            <p:fltVal val="0"/>
                                          </p:val>
                                        </p:tav>
                                        <p:tav tm="100000">
                                          <p:val>
                                            <p:strVal val="#ppt_w"/>
                                          </p:val>
                                        </p:tav>
                                      </p:tavLst>
                                    </p:anim>
                                    <p:anim calcmode="lin" valueType="num">
                                      <p:cBhvr>
                                        <p:cTn id="15" dur="500" fill="hold"/>
                                        <p:tgtEl>
                                          <p:spTgt spid="8194"/>
                                        </p:tgtEl>
                                        <p:attrNameLst>
                                          <p:attrName>ppt_h</p:attrName>
                                        </p:attrNameLst>
                                      </p:cBhvr>
                                      <p:tavLst>
                                        <p:tav tm="0">
                                          <p:val>
                                            <p:fltVal val="0"/>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47" presetClass="entr" presetSubtype="0" fill="hold" grpId="0" nodeType="click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fade">
                                      <p:cBhvr>
                                        <p:cTn id="20" dur="1000"/>
                                        <p:tgtEl>
                                          <p:spTgt spid="9"/>
                                        </p:tgtEl>
                                      </p:cBhvr>
                                    </p:animEffect>
                                    <p:anim calcmode="lin" valueType="num">
                                      <p:cBhvr>
                                        <p:cTn id="21" dur="1000" fill="hold"/>
                                        <p:tgtEl>
                                          <p:spTgt spid="9"/>
                                        </p:tgtEl>
                                        <p:attrNameLst>
                                          <p:attrName>ppt_x</p:attrName>
                                        </p:attrNameLst>
                                      </p:cBhvr>
                                      <p:tavLst>
                                        <p:tav tm="0">
                                          <p:val>
                                            <p:strVal val="#ppt_x"/>
                                          </p:val>
                                        </p:tav>
                                        <p:tav tm="100000">
                                          <p:val>
                                            <p:strVal val="#ppt_x"/>
                                          </p:val>
                                        </p:tav>
                                      </p:tavLst>
                                    </p:anim>
                                    <p:anim calcmode="lin" valueType="num">
                                      <p:cBhvr>
                                        <p:cTn id="22"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7" presetClass="entr" presetSubtype="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fade">
                                      <p:cBhvr>
                                        <p:cTn id="27" dur="1000"/>
                                        <p:tgtEl>
                                          <p:spTgt spid="13"/>
                                        </p:tgtEl>
                                      </p:cBhvr>
                                    </p:animEffect>
                                    <p:anim calcmode="lin" valueType="num">
                                      <p:cBhvr>
                                        <p:cTn id="28" dur="1000" fill="hold"/>
                                        <p:tgtEl>
                                          <p:spTgt spid="13"/>
                                        </p:tgtEl>
                                        <p:attrNameLst>
                                          <p:attrName>ppt_x</p:attrName>
                                        </p:attrNameLst>
                                      </p:cBhvr>
                                      <p:tavLst>
                                        <p:tav tm="0">
                                          <p:val>
                                            <p:strVal val="#ppt_x"/>
                                          </p:val>
                                        </p:tav>
                                        <p:tav tm="100000">
                                          <p:val>
                                            <p:strVal val="#ppt_x"/>
                                          </p:val>
                                        </p:tav>
                                      </p:tavLst>
                                    </p:anim>
                                    <p:anim calcmode="lin" valueType="num">
                                      <p:cBhvr>
                                        <p:cTn id="29"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7" presetClass="entr" presetSubtype="0" fill="hold" grpId="0" nodeType="clickEffect">
                                  <p:stCondLst>
                                    <p:cond delay="0"/>
                                  </p:stCondLst>
                                  <p:childTnLst>
                                    <p:set>
                                      <p:cBhvr>
                                        <p:cTn id="33" dur="1" fill="hold">
                                          <p:stCondLst>
                                            <p:cond delay="0"/>
                                          </p:stCondLst>
                                        </p:cTn>
                                        <p:tgtEl>
                                          <p:spTgt spid="10"/>
                                        </p:tgtEl>
                                        <p:attrNameLst>
                                          <p:attrName>style.visibility</p:attrName>
                                        </p:attrNameLst>
                                      </p:cBhvr>
                                      <p:to>
                                        <p:strVal val="visible"/>
                                      </p:to>
                                    </p:set>
                                    <p:animEffect transition="in" filter="fade">
                                      <p:cBhvr>
                                        <p:cTn id="34" dur="1000"/>
                                        <p:tgtEl>
                                          <p:spTgt spid="10"/>
                                        </p:tgtEl>
                                      </p:cBhvr>
                                    </p:animEffect>
                                    <p:anim calcmode="lin" valueType="num">
                                      <p:cBhvr>
                                        <p:cTn id="35" dur="1000" fill="hold"/>
                                        <p:tgtEl>
                                          <p:spTgt spid="10"/>
                                        </p:tgtEl>
                                        <p:attrNameLst>
                                          <p:attrName>ppt_x</p:attrName>
                                        </p:attrNameLst>
                                      </p:cBhvr>
                                      <p:tavLst>
                                        <p:tav tm="0">
                                          <p:val>
                                            <p:strVal val="#ppt_x"/>
                                          </p:val>
                                        </p:tav>
                                        <p:tav tm="100000">
                                          <p:val>
                                            <p:strVal val="#ppt_x"/>
                                          </p:val>
                                        </p:tav>
                                      </p:tavLst>
                                    </p:anim>
                                    <p:anim calcmode="lin" valueType="num">
                                      <p:cBhvr>
                                        <p:cTn id="36"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7" presetClass="entr" presetSubtype="0" fill="hold" grpId="0" nodeType="clickEffect">
                                  <p:stCondLst>
                                    <p:cond delay="0"/>
                                  </p:stCondLst>
                                  <p:childTnLst>
                                    <p:set>
                                      <p:cBhvr>
                                        <p:cTn id="40" dur="1" fill="hold">
                                          <p:stCondLst>
                                            <p:cond delay="0"/>
                                          </p:stCondLst>
                                        </p:cTn>
                                        <p:tgtEl>
                                          <p:spTgt spid="11"/>
                                        </p:tgtEl>
                                        <p:attrNameLst>
                                          <p:attrName>style.visibility</p:attrName>
                                        </p:attrNameLst>
                                      </p:cBhvr>
                                      <p:to>
                                        <p:strVal val="visible"/>
                                      </p:to>
                                    </p:set>
                                    <p:animEffect transition="in" filter="fade">
                                      <p:cBhvr>
                                        <p:cTn id="41" dur="1000"/>
                                        <p:tgtEl>
                                          <p:spTgt spid="11"/>
                                        </p:tgtEl>
                                      </p:cBhvr>
                                    </p:animEffect>
                                    <p:anim calcmode="lin" valueType="num">
                                      <p:cBhvr>
                                        <p:cTn id="42" dur="1000" fill="hold"/>
                                        <p:tgtEl>
                                          <p:spTgt spid="11"/>
                                        </p:tgtEl>
                                        <p:attrNameLst>
                                          <p:attrName>ppt_x</p:attrName>
                                        </p:attrNameLst>
                                      </p:cBhvr>
                                      <p:tavLst>
                                        <p:tav tm="0">
                                          <p:val>
                                            <p:strVal val="#ppt_x"/>
                                          </p:val>
                                        </p:tav>
                                        <p:tav tm="100000">
                                          <p:val>
                                            <p:strVal val="#ppt_x"/>
                                          </p:val>
                                        </p:tav>
                                      </p:tavLst>
                                    </p:anim>
                                    <p:anim calcmode="lin" valueType="num">
                                      <p:cBhvr>
                                        <p:cTn id="43"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7" presetClass="entr" presetSubtype="0" fill="hold" grpId="0" nodeType="clickEffect">
                                  <p:stCondLst>
                                    <p:cond delay="0"/>
                                  </p:stCondLst>
                                  <p:childTnLst>
                                    <p:set>
                                      <p:cBhvr>
                                        <p:cTn id="47" dur="1" fill="hold">
                                          <p:stCondLst>
                                            <p:cond delay="0"/>
                                          </p:stCondLst>
                                        </p:cTn>
                                        <p:tgtEl>
                                          <p:spTgt spid="3">
                                            <p:bg/>
                                          </p:spTgt>
                                        </p:tgtEl>
                                        <p:attrNameLst>
                                          <p:attrName>style.visibility</p:attrName>
                                        </p:attrNameLst>
                                      </p:cBhvr>
                                      <p:to>
                                        <p:strVal val="visible"/>
                                      </p:to>
                                    </p:set>
                                    <p:animEffect transition="in" filter="fade">
                                      <p:cBhvr>
                                        <p:cTn id="48" dur="1000"/>
                                        <p:tgtEl>
                                          <p:spTgt spid="3">
                                            <p:bg/>
                                          </p:spTgt>
                                        </p:tgtEl>
                                      </p:cBhvr>
                                    </p:animEffect>
                                    <p:anim calcmode="lin" valueType="num">
                                      <p:cBhvr>
                                        <p:cTn id="49" dur="1000" fill="hold"/>
                                        <p:tgtEl>
                                          <p:spTgt spid="3">
                                            <p:bg/>
                                          </p:spTgt>
                                        </p:tgtEl>
                                        <p:attrNameLst>
                                          <p:attrName>ppt_x</p:attrName>
                                        </p:attrNameLst>
                                      </p:cBhvr>
                                      <p:tavLst>
                                        <p:tav tm="0">
                                          <p:val>
                                            <p:strVal val="#ppt_x"/>
                                          </p:val>
                                        </p:tav>
                                        <p:tav tm="100000">
                                          <p:val>
                                            <p:strVal val="#ppt_x"/>
                                          </p:val>
                                        </p:tav>
                                      </p:tavLst>
                                    </p:anim>
                                    <p:anim calcmode="lin" valueType="num">
                                      <p:cBhvr>
                                        <p:cTn id="50"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7" presetClass="entr" presetSubtype="0" fill="hold" grpId="0" nodeType="clickEffect">
                                  <p:stCondLst>
                                    <p:cond delay="0"/>
                                  </p:stCondLst>
                                  <p:childTnLst>
                                    <p:set>
                                      <p:cBhvr>
                                        <p:cTn id="54" dur="1" fill="hold">
                                          <p:stCondLst>
                                            <p:cond delay="0"/>
                                          </p:stCondLst>
                                        </p:cTn>
                                        <p:tgtEl>
                                          <p:spTgt spid="3">
                                            <p:txEl>
                                              <p:pRg st="0" end="0"/>
                                            </p:txEl>
                                          </p:spTgt>
                                        </p:tgtEl>
                                        <p:attrNameLst>
                                          <p:attrName>style.visibility</p:attrName>
                                        </p:attrNameLst>
                                      </p:cBhvr>
                                      <p:to>
                                        <p:strVal val="visible"/>
                                      </p:to>
                                    </p:set>
                                    <p:animEffect transition="in" filter="fade">
                                      <p:cBhvr>
                                        <p:cTn id="55" dur="1000"/>
                                        <p:tgtEl>
                                          <p:spTgt spid="3">
                                            <p:txEl>
                                              <p:pRg st="0" end="0"/>
                                            </p:txEl>
                                          </p:spTgt>
                                        </p:tgtEl>
                                      </p:cBhvr>
                                    </p:animEffect>
                                    <p:anim calcmode="lin" valueType="num">
                                      <p:cBhvr>
                                        <p:cTn id="56"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57"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47" presetClass="entr" presetSubtype="0" fill="hold" grpId="0" nodeType="clickEffect">
                                  <p:stCondLst>
                                    <p:cond delay="0"/>
                                  </p:stCondLst>
                                  <p:childTnLst>
                                    <p:set>
                                      <p:cBhvr>
                                        <p:cTn id="61" dur="1" fill="hold">
                                          <p:stCondLst>
                                            <p:cond delay="0"/>
                                          </p:stCondLst>
                                        </p:cTn>
                                        <p:tgtEl>
                                          <p:spTgt spid="14"/>
                                        </p:tgtEl>
                                        <p:attrNameLst>
                                          <p:attrName>style.visibility</p:attrName>
                                        </p:attrNameLst>
                                      </p:cBhvr>
                                      <p:to>
                                        <p:strVal val="visible"/>
                                      </p:to>
                                    </p:set>
                                    <p:animEffect transition="in" filter="fade">
                                      <p:cBhvr>
                                        <p:cTn id="62" dur="1000"/>
                                        <p:tgtEl>
                                          <p:spTgt spid="14"/>
                                        </p:tgtEl>
                                      </p:cBhvr>
                                    </p:animEffect>
                                    <p:anim calcmode="lin" valueType="num">
                                      <p:cBhvr>
                                        <p:cTn id="63" dur="1000" fill="hold"/>
                                        <p:tgtEl>
                                          <p:spTgt spid="14"/>
                                        </p:tgtEl>
                                        <p:attrNameLst>
                                          <p:attrName>ppt_x</p:attrName>
                                        </p:attrNameLst>
                                      </p:cBhvr>
                                      <p:tavLst>
                                        <p:tav tm="0">
                                          <p:val>
                                            <p:strVal val="#ppt_x"/>
                                          </p:val>
                                        </p:tav>
                                        <p:tav tm="100000">
                                          <p:val>
                                            <p:strVal val="#ppt_x"/>
                                          </p:val>
                                        </p:tav>
                                      </p:tavLst>
                                    </p:anim>
                                    <p:anim calcmode="lin" valueType="num">
                                      <p:cBhvr>
                                        <p:cTn id="64"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8" grpId="0"/>
      <p:bldP spid="9" grpId="0" animBg="1"/>
      <p:bldP spid="10" grpId="0" animBg="1"/>
      <p:bldP spid="11" grpId="0" animBg="1"/>
      <p:bldP spid="13" grpId="0" animBg="1"/>
      <p:bldP spid="14"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nozio">
  <a:themeElements>
    <a:clrScheme name="Equinozi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Equinozi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nozi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250</TotalTime>
  <Words>1413</Words>
  <Application>Microsoft Office PowerPoint</Application>
  <PresentationFormat>Presentazione su schermo (4:3)</PresentationFormat>
  <Paragraphs>222</Paragraphs>
  <Slides>29</Slides>
  <Notes>0</Notes>
  <HiddenSlides>0</HiddenSlides>
  <MMClips>0</MMClips>
  <ScaleCrop>false</ScaleCrop>
  <HeadingPairs>
    <vt:vector size="4" baseType="variant">
      <vt:variant>
        <vt:lpstr>Tema</vt:lpstr>
      </vt:variant>
      <vt:variant>
        <vt:i4>1</vt:i4>
      </vt:variant>
      <vt:variant>
        <vt:lpstr>Titoli diapositive</vt:lpstr>
      </vt:variant>
      <vt:variant>
        <vt:i4>29</vt:i4>
      </vt:variant>
    </vt:vector>
  </HeadingPairs>
  <TitlesOfParts>
    <vt:vector size="30" baseType="lpstr">
      <vt:lpstr>Equinozio</vt:lpstr>
      <vt:lpstr>Maternità surrogata</vt:lpstr>
      <vt:lpstr>Maternità surrogata</vt:lpstr>
      <vt:lpstr>Maternità surrogata</vt:lpstr>
      <vt:lpstr>Maternità surrogata</vt:lpstr>
      <vt:lpstr>Maternità surrogata</vt:lpstr>
      <vt:lpstr>Maternità surrogata</vt:lpstr>
      <vt:lpstr>Maternità surrogata</vt:lpstr>
      <vt:lpstr>Maternità surrogata</vt:lpstr>
      <vt:lpstr>Maternità surrogata</vt:lpstr>
      <vt:lpstr>Maternità surrogata</vt:lpstr>
      <vt:lpstr>Maternità surrogata</vt:lpstr>
      <vt:lpstr>Maternità surrogata</vt:lpstr>
      <vt:lpstr>Maternità surrogata</vt:lpstr>
      <vt:lpstr>Maternità surrogata</vt:lpstr>
      <vt:lpstr>Maternità surrogata</vt:lpstr>
      <vt:lpstr>Maternità surrogata</vt:lpstr>
      <vt:lpstr>Maternità surrogata</vt:lpstr>
      <vt:lpstr>Maternità surrogata</vt:lpstr>
      <vt:lpstr>Maternità surrogata</vt:lpstr>
      <vt:lpstr>Maternità surrogata</vt:lpstr>
      <vt:lpstr>Maternità surrogata</vt:lpstr>
      <vt:lpstr>Maternità surrogata</vt:lpstr>
      <vt:lpstr>Maternità surrogata</vt:lpstr>
      <vt:lpstr>Maternità surrogata</vt:lpstr>
      <vt:lpstr>Maternità surrogata</vt:lpstr>
      <vt:lpstr>Maternità surrogata</vt:lpstr>
      <vt:lpstr>Maternità surrogata</vt:lpstr>
      <vt:lpstr>Maternità surrogata</vt:lpstr>
      <vt:lpstr>Maternità surrogata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Maternità surrogata</dc:title>
  <dc:creator>Francesco Cannizzaro</dc:creator>
  <cp:lastModifiedBy>Master</cp:lastModifiedBy>
  <cp:revision>28</cp:revision>
  <dcterms:created xsi:type="dcterms:W3CDTF">2020-04-29T10:39:54Z</dcterms:created>
  <dcterms:modified xsi:type="dcterms:W3CDTF">2020-04-30T10:53:07Z</dcterms:modified>
</cp:coreProperties>
</file>